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6" r:id="rId3"/>
    <p:sldId id="268" r:id="rId4"/>
    <p:sldId id="269" r:id="rId5"/>
    <p:sldId id="270" r:id="rId6"/>
    <p:sldId id="256" r:id="rId7"/>
    <p:sldId id="262" r:id="rId8"/>
    <p:sldId id="263" r:id="rId9"/>
    <p:sldId id="264" r:id="rId10"/>
    <p:sldId id="265"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3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BA73AA-A0B6-733F-94A3-D554AAD2320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984E8F1-C4C9-A165-AC44-35F193066E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66DCC90-6120-CF42-1FA0-36219478C410}"/>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5" name="フッター プレースホルダー 4">
            <a:extLst>
              <a:ext uri="{FF2B5EF4-FFF2-40B4-BE49-F238E27FC236}">
                <a16:creationId xmlns:a16="http://schemas.microsoft.com/office/drawing/2014/main" id="{E0FF9FAF-98D2-D141-AE98-D335CDB7BF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06A3A8-0896-E221-26CA-CACD9AA247E8}"/>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934207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B99E5-656E-6A33-72D6-F7E2417E348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6D39C5C-1C97-4493-5AEE-4620BF31AF1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D601BA6-48DA-727A-9621-AF23E39ED0D0}"/>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5" name="フッター プレースホルダー 4">
            <a:extLst>
              <a:ext uri="{FF2B5EF4-FFF2-40B4-BE49-F238E27FC236}">
                <a16:creationId xmlns:a16="http://schemas.microsoft.com/office/drawing/2014/main" id="{ADB7BB30-C2A6-94FF-4204-7C821F8A92E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EBC10C-5AD8-BEB7-FCD3-6C73E753999A}"/>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238576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A760905-390A-DBF4-8AAE-853FA48F8C8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9F8CF75-C9D3-D0F6-1794-181BBF6BF7A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3FFAFC5-12EB-67D2-4F56-660265BAA7D3}"/>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5" name="フッター プレースホルダー 4">
            <a:extLst>
              <a:ext uri="{FF2B5EF4-FFF2-40B4-BE49-F238E27FC236}">
                <a16:creationId xmlns:a16="http://schemas.microsoft.com/office/drawing/2014/main" id="{177EF801-96CB-B42C-8DFF-3BC0A8BF9A9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728E4D-23B3-B5A8-AA21-5EC29122ED12}"/>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3850236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B6EF10-3578-517B-2C47-47C1844A4A8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F34AEE2-7429-27E8-5A9D-ECFB0610341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C997145-E10F-5DA6-6938-48220F2DCF99}"/>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5" name="フッター プレースホルダー 4">
            <a:extLst>
              <a:ext uri="{FF2B5EF4-FFF2-40B4-BE49-F238E27FC236}">
                <a16:creationId xmlns:a16="http://schemas.microsoft.com/office/drawing/2014/main" id="{791D0197-50C3-E0E6-A092-120E41A361C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7CE320-B761-004B-5918-75F4062CD230}"/>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106193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7A22A6-920F-8A87-2FE9-2515ACFD33C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1C70D6B-EBEA-EDF0-A9AF-C27794C33E1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0B22EA3-E374-181D-5362-E1E171B351D2}"/>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5" name="フッター プレースホルダー 4">
            <a:extLst>
              <a:ext uri="{FF2B5EF4-FFF2-40B4-BE49-F238E27FC236}">
                <a16:creationId xmlns:a16="http://schemas.microsoft.com/office/drawing/2014/main" id="{766F4EC9-10BC-7072-0704-4D168E83D2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DAAB751-0755-8062-8DC7-4F5FD333865C}"/>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2488643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30FA72-5435-0FCA-B1F8-1E42D583E9E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096B0F3-EC63-E21D-F9C3-F2513A3DAD2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1EB0FC8-4CDB-3870-CE02-34B18E4E39F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4C9438E-B232-AEA8-9B97-ACFEB9D57215}"/>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6" name="フッター プレースホルダー 5">
            <a:extLst>
              <a:ext uri="{FF2B5EF4-FFF2-40B4-BE49-F238E27FC236}">
                <a16:creationId xmlns:a16="http://schemas.microsoft.com/office/drawing/2014/main" id="{6EEA307C-1C84-C0FA-A3B3-E11D9855A75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1E868FD-1298-1E86-95D6-DA8E43507F06}"/>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909597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04251F-05D9-035D-3AA6-BC708D9D233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9F5B34A-E2DD-4447-8A81-3C713DEB70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D471D98-FB97-E0DD-67A1-9412DB3DD2E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A4A5826-F2BE-BEE8-545C-5A91CBC604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E65C8D1-47FC-BCB5-3F0B-FE6322F11C9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0CD7BD3-4343-E817-07AD-933694F0AE0A}"/>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8" name="フッター プレースホルダー 7">
            <a:extLst>
              <a:ext uri="{FF2B5EF4-FFF2-40B4-BE49-F238E27FC236}">
                <a16:creationId xmlns:a16="http://schemas.microsoft.com/office/drawing/2014/main" id="{63138AB5-B727-F67C-4044-8B0E41C5934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80B06D7-202D-74BB-CA9C-1DE5FB42CEA7}"/>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2255081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524723-294E-86B5-F278-D5F5AA6DA8B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54AD649-7B68-622D-0932-1ECBC7DF6AD7}"/>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4" name="フッター プレースホルダー 3">
            <a:extLst>
              <a:ext uri="{FF2B5EF4-FFF2-40B4-BE49-F238E27FC236}">
                <a16:creationId xmlns:a16="http://schemas.microsoft.com/office/drawing/2014/main" id="{D80F4C95-A818-617F-CEC3-8B1C042CA73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E1DEE58-BF41-C29D-40B1-0DE1A74EFD7D}"/>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2452010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9AEDA03-710E-FF0E-9613-B2EC28C7ECA2}"/>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3" name="フッター プレースホルダー 2">
            <a:extLst>
              <a:ext uri="{FF2B5EF4-FFF2-40B4-BE49-F238E27FC236}">
                <a16:creationId xmlns:a16="http://schemas.microsoft.com/office/drawing/2014/main" id="{C77B1FB2-AB17-20B7-8224-C72DE865639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37F6BD1-D9FE-21FB-C8D9-C63704FFA0F6}"/>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697662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1ECE13-9C78-758B-7282-45E5F8BC4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5B9C84F-5967-581A-02E0-A612A2E991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13EC8FE-2DDF-2E1D-F818-44CAE45DB1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83C4BDE-52F8-AFF0-7F66-2F09E7334A16}"/>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6" name="フッター プレースホルダー 5">
            <a:extLst>
              <a:ext uri="{FF2B5EF4-FFF2-40B4-BE49-F238E27FC236}">
                <a16:creationId xmlns:a16="http://schemas.microsoft.com/office/drawing/2014/main" id="{BF0E9B9D-B23B-4BD6-61B0-1D106433977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40A4451-CEE8-A625-4356-216B22AB4C85}"/>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2837450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F90FF3-ADB6-C293-3B5E-EEF5F0ACFF9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32B8D1A-64DB-5AFC-BFDF-46F0B8113A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3214749-8118-8E3D-A3B7-66600D6784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ACDBD3-7BF4-AC6D-2542-42188AD5F818}"/>
              </a:ext>
            </a:extLst>
          </p:cNvPr>
          <p:cNvSpPr>
            <a:spLocks noGrp="1"/>
          </p:cNvSpPr>
          <p:nvPr>
            <p:ph type="dt" sz="half" idx="10"/>
          </p:nvPr>
        </p:nvSpPr>
        <p:spPr/>
        <p:txBody>
          <a:bodyPr/>
          <a:lstStyle/>
          <a:p>
            <a:fld id="{E9C646B9-D5EB-4B4A-9DE6-0940E481DAFD}" type="datetimeFigureOut">
              <a:rPr kumimoji="1" lang="ja-JP" altLang="en-US" smtClean="0"/>
              <a:t>2025/5/9</a:t>
            </a:fld>
            <a:endParaRPr kumimoji="1" lang="ja-JP" altLang="en-US"/>
          </a:p>
        </p:txBody>
      </p:sp>
      <p:sp>
        <p:nvSpPr>
          <p:cNvPr id="6" name="フッター プレースホルダー 5">
            <a:extLst>
              <a:ext uri="{FF2B5EF4-FFF2-40B4-BE49-F238E27FC236}">
                <a16:creationId xmlns:a16="http://schemas.microsoft.com/office/drawing/2014/main" id="{B6357953-FC1E-4D12-8A9F-2958732CD8B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27FC835-30FF-0FE4-D7D0-0AEC9B34903C}"/>
              </a:ext>
            </a:extLst>
          </p:cNvPr>
          <p:cNvSpPr>
            <a:spLocks noGrp="1"/>
          </p:cNvSpPr>
          <p:nvPr>
            <p:ph type="sldNum" sz="quarter" idx="12"/>
          </p:nvPr>
        </p:nvSpPr>
        <p:spPr/>
        <p:txBody>
          <a:body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1950149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B1FBC80-D04B-67DC-BA90-8A2E8C021E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A37323D-73A1-981D-3D6E-8DEE4A8A34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60ABF22-4D31-6550-D686-D1D9834AB5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9C646B9-D5EB-4B4A-9DE6-0940E481DAFD}" type="datetimeFigureOut">
              <a:rPr kumimoji="1" lang="ja-JP" altLang="en-US" smtClean="0"/>
              <a:t>2025/5/9</a:t>
            </a:fld>
            <a:endParaRPr kumimoji="1" lang="ja-JP" altLang="en-US"/>
          </a:p>
        </p:txBody>
      </p:sp>
      <p:sp>
        <p:nvSpPr>
          <p:cNvPr id="5" name="フッター プレースホルダー 4">
            <a:extLst>
              <a:ext uri="{FF2B5EF4-FFF2-40B4-BE49-F238E27FC236}">
                <a16:creationId xmlns:a16="http://schemas.microsoft.com/office/drawing/2014/main" id="{F58C853F-8082-2A17-1FBA-BEF8C5779A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6C038A1-7249-B3BD-0A54-6CCA8F816C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166C8BD-727C-400C-9495-E981C445131B}" type="slidenum">
              <a:rPr kumimoji="1" lang="ja-JP" altLang="en-US" smtClean="0"/>
              <a:t>‹#›</a:t>
            </a:fld>
            <a:endParaRPr kumimoji="1" lang="ja-JP" altLang="en-US"/>
          </a:p>
        </p:txBody>
      </p:sp>
    </p:spTree>
    <p:extLst>
      <p:ext uri="{BB962C8B-B14F-4D97-AF65-F5344CB8AC3E}">
        <p14:creationId xmlns:p14="http://schemas.microsoft.com/office/powerpoint/2010/main" val="2268141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3A9CA-27FB-452D-A3E5-97A014CB775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9F4B000-6928-CBC2-9123-B39DC54E04C5}"/>
              </a:ext>
            </a:extLst>
          </p:cNvPr>
          <p:cNvSpPr>
            <a:spLocks noGrp="1"/>
          </p:cNvSpPr>
          <p:nvPr>
            <p:ph type="title"/>
          </p:nvPr>
        </p:nvSpPr>
        <p:spPr>
          <a:xfrm>
            <a:off x="6927" y="0"/>
            <a:ext cx="10515600" cy="681037"/>
          </a:xfrm>
        </p:spPr>
        <p:txBody>
          <a:bodyPr>
            <a:normAutofit/>
          </a:bodyPr>
          <a:lstStyle/>
          <a:p>
            <a:r>
              <a:rPr kumimoji="1" lang="ja-JP" altLang="en-US" sz="3200" dirty="0">
                <a:latin typeface="Yu Gothic UI" panose="020B0500000000000000" pitchFamily="50" charset="-128"/>
                <a:ea typeface="Yu Gothic UI" panose="020B0500000000000000" pitchFamily="50" charset="-128"/>
              </a:rPr>
              <a:t>目次</a:t>
            </a:r>
          </a:p>
        </p:txBody>
      </p:sp>
      <p:sp>
        <p:nvSpPr>
          <p:cNvPr id="3" name="コンテンツ プレースホルダー 2">
            <a:extLst>
              <a:ext uri="{FF2B5EF4-FFF2-40B4-BE49-F238E27FC236}">
                <a16:creationId xmlns:a16="http://schemas.microsoft.com/office/drawing/2014/main" id="{A14C0093-AB45-FD2A-CB2F-C11880D8EE09}"/>
              </a:ext>
            </a:extLst>
          </p:cNvPr>
          <p:cNvSpPr>
            <a:spLocks noGrp="1"/>
          </p:cNvSpPr>
          <p:nvPr>
            <p:ph idx="1"/>
          </p:nvPr>
        </p:nvSpPr>
        <p:spPr>
          <a:xfrm>
            <a:off x="325581" y="980497"/>
            <a:ext cx="11381510" cy="4351338"/>
          </a:xfrm>
        </p:spPr>
        <p:txBody>
          <a:bodyPr>
            <a:normAutofit/>
          </a:bodyPr>
          <a:lstStyle/>
          <a:p>
            <a:r>
              <a:rPr lang="ja-JP" altLang="en-US" sz="2000" dirty="0">
                <a:latin typeface="Yu Gothic UI" panose="020B0500000000000000" pitchFamily="50" charset="-128"/>
                <a:ea typeface="Yu Gothic UI" panose="020B0500000000000000" pitchFamily="50" charset="-128"/>
              </a:rPr>
              <a:t>はじめに</a:t>
            </a:r>
            <a:endParaRPr lang="en-US" altLang="ja-JP" sz="2000" dirty="0">
              <a:latin typeface="Yu Gothic UI" panose="020B0500000000000000" pitchFamily="50" charset="-128"/>
              <a:ea typeface="Yu Gothic UI" panose="020B0500000000000000" pitchFamily="50" charset="-128"/>
            </a:endParaRPr>
          </a:p>
          <a:p>
            <a:r>
              <a:rPr lang="ja-JP" altLang="en-US" sz="2000" dirty="0">
                <a:latin typeface="Yu Gothic UI" panose="020B0500000000000000" pitchFamily="50" charset="-128"/>
                <a:ea typeface="Yu Gothic UI" panose="020B0500000000000000" pitchFamily="50" charset="-128"/>
              </a:rPr>
              <a:t>データ一覧</a:t>
            </a:r>
            <a:endParaRPr lang="en-US" altLang="ja-JP" sz="2000" dirty="0">
              <a:latin typeface="Yu Gothic UI" panose="020B0500000000000000" pitchFamily="50" charset="-128"/>
              <a:ea typeface="Yu Gothic UI" panose="020B0500000000000000" pitchFamily="50" charset="-128"/>
            </a:endParaRPr>
          </a:p>
          <a:p>
            <a:r>
              <a:rPr lang="ja-JP" altLang="en-US" sz="2000" dirty="0">
                <a:latin typeface="Yu Gothic UI" panose="020B0500000000000000" pitchFamily="50" charset="-128"/>
                <a:ea typeface="Yu Gothic UI" panose="020B0500000000000000" pitchFamily="50" charset="-128"/>
              </a:rPr>
              <a:t>データの作り方</a:t>
            </a:r>
            <a:endParaRPr lang="en-US" altLang="ja-JP" sz="2000" dirty="0">
              <a:latin typeface="Yu Gothic UI" panose="020B0500000000000000" pitchFamily="50" charset="-128"/>
              <a:ea typeface="Yu Gothic UI" panose="020B0500000000000000" pitchFamily="50" charset="-128"/>
            </a:endParaRPr>
          </a:p>
          <a:p>
            <a:r>
              <a:rPr lang="ja-JP" altLang="en-US" sz="2000" dirty="0">
                <a:latin typeface="Yu Gothic UI" panose="020B0500000000000000" pitchFamily="50" charset="-128"/>
                <a:ea typeface="Yu Gothic UI" panose="020B0500000000000000" pitchFamily="50" charset="-128"/>
              </a:rPr>
              <a:t>シミュレーターの使い方</a:t>
            </a:r>
            <a:endParaRPr lang="en-US" altLang="ja-JP" sz="2000" dirty="0">
              <a:latin typeface="Yu Gothic UI" panose="020B0500000000000000" pitchFamily="50" charset="-128"/>
              <a:ea typeface="Yu Gothic UI" panose="020B0500000000000000" pitchFamily="50" charset="-128"/>
            </a:endParaRPr>
          </a:p>
          <a:p>
            <a:r>
              <a:rPr lang="ja-JP" altLang="en-US" sz="2000" dirty="0">
                <a:latin typeface="Yu Gothic UI" panose="020B0500000000000000" pitchFamily="50" charset="-128"/>
                <a:ea typeface="Yu Gothic UI" panose="020B0500000000000000" pitchFamily="50" charset="-128"/>
              </a:rPr>
              <a:t>各データの説明</a:t>
            </a:r>
            <a:endParaRPr lang="en-US" altLang="ja-JP" sz="2000" dirty="0">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539540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42549-63F9-84C6-3A55-446499B63916}"/>
            </a:ext>
          </a:extLst>
        </p:cNvPr>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6D2B112C-825B-C4C6-9F86-1F6F9AB61E55}"/>
              </a:ext>
            </a:extLst>
          </p:cNvPr>
          <p:cNvGraphicFramePr>
            <a:graphicFrameLocks noGrp="1"/>
          </p:cNvGraphicFramePr>
          <p:nvPr>
            <p:extLst>
              <p:ext uri="{D42A27DB-BD31-4B8C-83A1-F6EECF244321}">
                <p14:modId xmlns:p14="http://schemas.microsoft.com/office/powerpoint/2010/main" val="3946688398"/>
              </p:ext>
            </p:extLst>
          </p:nvPr>
        </p:nvGraphicFramePr>
        <p:xfrm>
          <a:off x="384114" y="970912"/>
          <a:ext cx="1728000" cy="1080000"/>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942370112"/>
                    </a:ext>
                  </a:extLst>
                </a:gridCol>
                <a:gridCol w="576000">
                  <a:extLst>
                    <a:ext uri="{9D8B030D-6E8A-4147-A177-3AD203B41FA5}">
                      <a16:colId xmlns:a16="http://schemas.microsoft.com/office/drawing/2014/main" val="2030742390"/>
                    </a:ext>
                  </a:extLst>
                </a:gridCol>
                <a:gridCol w="576000">
                  <a:extLst>
                    <a:ext uri="{9D8B030D-6E8A-4147-A177-3AD203B41FA5}">
                      <a16:colId xmlns:a16="http://schemas.microsoft.com/office/drawing/2014/main" val="669948214"/>
                    </a:ext>
                  </a:extLst>
                </a:gridCol>
              </a:tblGrid>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S2</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1926637770"/>
                  </a:ext>
                </a:extLst>
              </a:tr>
            </a:tbl>
          </a:graphicData>
        </a:graphic>
      </p:graphicFrame>
      <p:graphicFrame>
        <p:nvGraphicFramePr>
          <p:cNvPr id="5" name="表 4">
            <a:extLst>
              <a:ext uri="{FF2B5EF4-FFF2-40B4-BE49-F238E27FC236}">
                <a16:creationId xmlns:a16="http://schemas.microsoft.com/office/drawing/2014/main" id="{EEA1CF8A-0F8E-0AD0-4043-20F106B8C318}"/>
              </a:ext>
            </a:extLst>
          </p:cNvPr>
          <p:cNvGraphicFramePr>
            <a:graphicFrameLocks noGrp="1"/>
          </p:cNvGraphicFramePr>
          <p:nvPr>
            <p:extLst>
              <p:ext uri="{D42A27DB-BD31-4B8C-83A1-F6EECF244321}">
                <p14:modId xmlns:p14="http://schemas.microsoft.com/office/powerpoint/2010/main" val="3909298155"/>
              </p:ext>
            </p:extLst>
          </p:nvPr>
        </p:nvGraphicFramePr>
        <p:xfrm>
          <a:off x="384607" y="3901478"/>
          <a:ext cx="1800000" cy="1440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942370112"/>
                    </a:ext>
                  </a:extLst>
                </a:gridCol>
                <a:gridCol w="900000">
                  <a:extLst>
                    <a:ext uri="{9D8B030D-6E8A-4147-A177-3AD203B41FA5}">
                      <a16:colId xmlns:a16="http://schemas.microsoft.com/office/drawing/2014/main" val="2030742390"/>
                    </a:ext>
                  </a:extLst>
                </a:gridCol>
              </a:tblGrid>
              <a:tr h="360000">
                <a:tc>
                  <a:txBody>
                    <a:bodyPr/>
                    <a:lstStyle/>
                    <a:p>
                      <a:r>
                        <a:rPr kumimoji="1" lang="en-US" altLang="ja-JP" sz="1600" dirty="0"/>
                        <a:t>S1(1)</a:t>
                      </a:r>
                      <a:endParaRPr kumimoji="1" lang="ja-JP" altLang="en-US" sz="1600" dirty="0"/>
                    </a:p>
                  </a:txBody>
                  <a:tcPr/>
                </a:tc>
                <a:tc>
                  <a:txBody>
                    <a:bodyPr/>
                    <a:lstStyle/>
                    <a:p>
                      <a:r>
                        <a:rPr kumimoji="1" lang="en-US" altLang="ja-JP" sz="1600" dirty="0"/>
                        <a:t>S2(1)</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I3</a:t>
                      </a:r>
                      <a:endParaRPr kumimoji="1" lang="ja-JP" altLang="en-US" sz="1600" dirty="0"/>
                    </a:p>
                  </a:txBody>
                  <a:tcPr/>
                </a:tc>
                <a:tc>
                  <a:txBody>
                    <a:bodyPr/>
                    <a:lstStyle/>
                    <a:p>
                      <a:r>
                        <a:rPr kumimoji="1" lang="en-US" altLang="ja-JP" sz="1600" dirty="0"/>
                        <a:t>I3</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I2</a:t>
                      </a:r>
                      <a:endParaRPr kumimoji="1" lang="ja-JP" altLang="en-US" sz="1600" dirty="0"/>
                    </a:p>
                  </a:txBody>
                  <a:tcPr/>
                </a:tc>
                <a:tc>
                  <a:txBody>
                    <a:bodyPr/>
                    <a:lstStyle/>
                    <a:p>
                      <a:r>
                        <a:rPr kumimoji="1" lang="en-US" altLang="ja-JP" sz="1600" dirty="0"/>
                        <a:t>I1</a:t>
                      </a:r>
                      <a:endParaRPr kumimoji="1" lang="ja-JP" altLang="en-US" sz="1600" dirty="0"/>
                    </a:p>
                  </a:txBody>
                  <a:tcPr/>
                </a:tc>
                <a:extLst>
                  <a:ext uri="{0D108BD9-81ED-4DB2-BD59-A6C34878D82A}">
                    <a16:rowId xmlns:a16="http://schemas.microsoft.com/office/drawing/2014/main" val="267597413"/>
                  </a:ext>
                </a:extLst>
              </a:tr>
            </a:tbl>
          </a:graphicData>
        </a:graphic>
      </p:graphicFrame>
      <p:graphicFrame>
        <p:nvGraphicFramePr>
          <p:cNvPr id="6" name="表 5">
            <a:extLst>
              <a:ext uri="{FF2B5EF4-FFF2-40B4-BE49-F238E27FC236}">
                <a16:creationId xmlns:a16="http://schemas.microsoft.com/office/drawing/2014/main" id="{46AE5B27-B56B-7001-F8CD-B3AC19B100BD}"/>
              </a:ext>
            </a:extLst>
          </p:cNvPr>
          <p:cNvGraphicFramePr>
            <a:graphicFrameLocks noGrp="1"/>
          </p:cNvGraphicFramePr>
          <p:nvPr>
            <p:extLst>
              <p:ext uri="{D42A27DB-BD31-4B8C-83A1-F6EECF244321}">
                <p14:modId xmlns:p14="http://schemas.microsoft.com/office/powerpoint/2010/main" val="3673776232"/>
              </p:ext>
            </p:extLst>
          </p:nvPr>
        </p:nvGraphicFramePr>
        <p:xfrm>
          <a:off x="5589449" y="3896656"/>
          <a:ext cx="3240000" cy="14400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3420727836"/>
                    </a:ext>
                  </a:extLst>
                </a:gridCol>
                <a:gridCol w="1080000">
                  <a:extLst>
                    <a:ext uri="{9D8B030D-6E8A-4147-A177-3AD203B41FA5}">
                      <a16:colId xmlns:a16="http://schemas.microsoft.com/office/drawing/2014/main" val="942370112"/>
                    </a:ext>
                  </a:extLst>
                </a:gridCol>
                <a:gridCol w="1080000">
                  <a:extLst>
                    <a:ext uri="{9D8B030D-6E8A-4147-A177-3AD203B41FA5}">
                      <a16:colId xmlns:a16="http://schemas.microsoft.com/office/drawing/2014/main" val="2030742390"/>
                    </a:ext>
                  </a:extLst>
                </a:gridCol>
              </a:tblGrid>
              <a:tr h="360000">
                <a:tc>
                  <a:txBody>
                    <a:bodyPr/>
                    <a:lstStyle/>
                    <a:p>
                      <a:r>
                        <a:rPr kumimoji="1" lang="en-US" altLang="ja-JP" sz="1600" dirty="0"/>
                        <a:t>I</a:t>
                      </a:r>
                      <a:r>
                        <a:rPr kumimoji="1" lang="ja-JP" altLang="en-US" sz="1600" dirty="0"/>
                        <a:t>側</a:t>
                      </a:r>
                      <a:r>
                        <a:rPr kumimoji="1" lang="en-US" altLang="ja-JP" sz="1600" dirty="0"/>
                        <a:t>DA</a:t>
                      </a:r>
                      <a:endParaRPr kumimoji="1" lang="ja-JP" altLang="en-US" sz="1600" dirty="0"/>
                    </a:p>
                  </a:txBody>
                  <a:tcPr/>
                </a:tc>
                <a:tc>
                  <a:txBody>
                    <a:bodyPr/>
                    <a:lstStyle/>
                    <a:p>
                      <a:r>
                        <a:rPr kumimoji="1" lang="en-US" altLang="ja-JP" sz="1600" dirty="0"/>
                        <a:t>S1(1)</a:t>
                      </a:r>
                      <a:endParaRPr kumimoji="1" lang="ja-JP" altLang="en-US" sz="1600" dirty="0"/>
                    </a:p>
                  </a:txBody>
                  <a:tcPr/>
                </a:tc>
                <a:tc>
                  <a:txBody>
                    <a:bodyPr/>
                    <a:lstStyle/>
                    <a:p>
                      <a:r>
                        <a:rPr kumimoji="1" lang="en-US" altLang="ja-JP" sz="1600" dirty="0"/>
                        <a:t>S2(1)</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①</a:t>
                      </a:r>
                    </a:p>
                  </a:txBody>
                  <a:tcPr/>
                </a:tc>
                <a:tc>
                  <a:txBody>
                    <a:bodyPr/>
                    <a:lstStyle/>
                    <a:p>
                      <a:r>
                        <a:rPr kumimoji="1" lang="en-US" altLang="ja-JP" sz="1600" strike="noStrike" dirty="0"/>
                        <a:t>I2</a:t>
                      </a:r>
                      <a:endParaRPr kumimoji="1" lang="ja-JP" altLang="en-US" sz="1600" strike="noStrike" dirty="0"/>
                    </a:p>
                  </a:txBody>
                  <a:tcPr/>
                </a:tc>
                <a:tc>
                  <a:txBody>
                    <a:bodyPr/>
                    <a:lstStyle/>
                    <a:p>
                      <a:r>
                        <a:rPr kumimoji="1" lang="en-US" altLang="ja-JP" sz="1600" strike="sngStrike" dirty="0"/>
                        <a:t>I1</a:t>
                      </a:r>
                      <a:r>
                        <a:rPr kumimoji="1" lang="en-US" altLang="ja-JP" sz="1600" dirty="0"/>
                        <a:t>,I3</a:t>
                      </a:r>
                      <a:endParaRPr kumimoji="1" lang="ja-JP" altLang="en-US" sz="1600" dirty="0"/>
                    </a:p>
                  </a:txBody>
                  <a:tcPr/>
                </a:tc>
                <a:extLst>
                  <a:ext uri="{0D108BD9-81ED-4DB2-BD59-A6C34878D82A}">
                    <a16:rowId xmlns:a16="http://schemas.microsoft.com/office/drawing/2014/main" val="3827490724"/>
                  </a:ext>
                </a:extLst>
              </a:tr>
              <a:tr h="360000">
                <a:tc>
                  <a:txBody>
                    <a:bodyPr/>
                    <a:lstStyle/>
                    <a:p>
                      <a:r>
                        <a:rPr kumimoji="1" lang="ja-JP" altLang="en-US" sz="1600" dirty="0"/>
                        <a:t>②</a:t>
                      </a:r>
                    </a:p>
                  </a:txBody>
                  <a:tcPr/>
                </a:tc>
                <a:tc>
                  <a:txBody>
                    <a:bodyPr/>
                    <a:lstStyle/>
                    <a:p>
                      <a:r>
                        <a:rPr kumimoji="1" lang="en-US" altLang="ja-JP" sz="1600" dirty="0"/>
                        <a:t>I1,</a:t>
                      </a:r>
                      <a:r>
                        <a:rPr kumimoji="1" lang="en-US" altLang="ja-JP" sz="1600" strike="sngStrike" dirty="0"/>
                        <a:t>I2</a:t>
                      </a:r>
                      <a:endParaRPr kumimoji="1" lang="ja-JP" altLang="en-US" sz="1600" strike="sngStrike" dirty="0"/>
                    </a:p>
                  </a:txBody>
                  <a:tcPr/>
                </a:tc>
                <a:tc>
                  <a:txBody>
                    <a:bodyPr/>
                    <a:lstStyle/>
                    <a:p>
                      <a:r>
                        <a:rPr kumimoji="1" lang="en-US" altLang="ja-JP" sz="1600" strike="noStrike" dirty="0"/>
                        <a:t>I3</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b="1" dirty="0"/>
                        <a:t>③</a:t>
                      </a:r>
                    </a:p>
                  </a:txBody>
                  <a:tcPr/>
                </a:tc>
                <a:tc>
                  <a:txBody>
                    <a:bodyPr/>
                    <a:lstStyle/>
                    <a:p>
                      <a:r>
                        <a:rPr kumimoji="1" lang="en-US" altLang="ja-JP" sz="1600" b="1" dirty="0"/>
                        <a:t>I1</a:t>
                      </a:r>
                      <a:endParaRPr kumimoji="1" lang="ja-JP" altLang="en-US" sz="1600" b="1" dirty="0"/>
                    </a:p>
                  </a:txBody>
                  <a:tcPr/>
                </a:tc>
                <a:tc>
                  <a:txBody>
                    <a:bodyPr/>
                    <a:lstStyle/>
                    <a:p>
                      <a:r>
                        <a:rPr kumimoji="1" lang="en-US" altLang="ja-JP" sz="1600" b="1" dirty="0"/>
                        <a:t>I2,</a:t>
                      </a:r>
                      <a:r>
                        <a:rPr kumimoji="1" lang="en-US" altLang="ja-JP" sz="1600" b="1" strike="sngStrike" dirty="0"/>
                        <a:t>I3</a:t>
                      </a:r>
                      <a:endParaRPr kumimoji="1" lang="ja-JP" altLang="en-US" sz="1600" b="1" strike="sngStrike" dirty="0"/>
                    </a:p>
                  </a:txBody>
                  <a:tcPr/>
                </a:tc>
                <a:extLst>
                  <a:ext uri="{0D108BD9-81ED-4DB2-BD59-A6C34878D82A}">
                    <a16:rowId xmlns:a16="http://schemas.microsoft.com/office/drawing/2014/main" val="1926637770"/>
                  </a:ext>
                </a:extLst>
              </a:tr>
            </a:tbl>
          </a:graphicData>
        </a:graphic>
      </p:graphicFrame>
      <p:sp>
        <p:nvSpPr>
          <p:cNvPr id="7" name="テキスト ボックス 6">
            <a:extLst>
              <a:ext uri="{FF2B5EF4-FFF2-40B4-BE49-F238E27FC236}">
                <a16:creationId xmlns:a16="http://schemas.microsoft.com/office/drawing/2014/main" id="{D7A602CE-C7EB-68BA-8B97-25D3DADF8A29}"/>
              </a:ext>
            </a:extLst>
          </p:cNvPr>
          <p:cNvSpPr txBox="1"/>
          <p:nvPr/>
        </p:nvSpPr>
        <p:spPr>
          <a:xfrm>
            <a:off x="0" y="0"/>
            <a:ext cx="8263801" cy="369332"/>
          </a:xfrm>
          <a:prstGeom prst="rect">
            <a:avLst/>
          </a:prstGeom>
          <a:noFill/>
        </p:spPr>
        <p:txBody>
          <a:bodyPr wrap="none" rtlCol="0">
            <a:spAutoFit/>
          </a:bodyPr>
          <a:lstStyle/>
          <a:p>
            <a:r>
              <a:rPr kumimoji="1" lang="ja-JP" altLang="en-US" dirty="0"/>
              <a:t>事例⑤　多対１マッチング～</a:t>
            </a:r>
            <a:r>
              <a:rPr lang="ja-JP" altLang="en-US" dirty="0"/>
              <a:t>アウトサイドオプションとマッチする（動画例）</a:t>
            </a:r>
            <a:endParaRPr kumimoji="1" lang="ja-JP" altLang="en-US" dirty="0"/>
          </a:p>
        </p:txBody>
      </p:sp>
      <p:sp>
        <p:nvSpPr>
          <p:cNvPr id="8" name="テキスト ボックス 7">
            <a:extLst>
              <a:ext uri="{FF2B5EF4-FFF2-40B4-BE49-F238E27FC236}">
                <a16:creationId xmlns:a16="http://schemas.microsoft.com/office/drawing/2014/main" id="{8CD1F933-6738-1E64-4C4D-1E051B6049CC}"/>
              </a:ext>
            </a:extLst>
          </p:cNvPr>
          <p:cNvSpPr txBox="1"/>
          <p:nvPr/>
        </p:nvSpPr>
        <p:spPr>
          <a:xfrm>
            <a:off x="5589449" y="3372492"/>
            <a:ext cx="4083169" cy="338554"/>
          </a:xfrm>
          <a:prstGeom prst="rect">
            <a:avLst/>
          </a:prstGeom>
          <a:noFill/>
        </p:spPr>
        <p:txBody>
          <a:bodyPr wrap="none" rtlCol="0">
            <a:spAutoFit/>
          </a:bodyPr>
          <a:lstStyle/>
          <a:p>
            <a:r>
              <a:rPr kumimoji="1" lang="ja-JP" altLang="en-US" sz="1600" dirty="0"/>
              <a:t>実行プロセス（最下段がマッチング結果）</a:t>
            </a:r>
          </a:p>
        </p:txBody>
      </p:sp>
      <p:sp>
        <p:nvSpPr>
          <p:cNvPr id="9" name="テキスト ボックス 8">
            <a:extLst>
              <a:ext uri="{FF2B5EF4-FFF2-40B4-BE49-F238E27FC236}">
                <a16:creationId xmlns:a16="http://schemas.microsoft.com/office/drawing/2014/main" id="{101B08C4-0F9E-7F9A-600F-BDF8BDB1A636}"/>
              </a:ext>
            </a:extLst>
          </p:cNvPr>
          <p:cNvSpPr txBox="1"/>
          <p:nvPr/>
        </p:nvSpPr>
        <p:spPr>
          <a:xfrm>
            <a:off x="384114" y="3454730"/>
            <a:ext cx="1620957" cy="338554"/>
          </a:xfrm>
          <a:prstGeom prst="rect">
            <a:avLst/>
          </a:prstGeom>
          <a:noFill/>
        </p:spPr>
        <p:txBody>
          <a:bodyPr wrap="none" rtlCol="0">
            <a:spAutoFit/>
          </a:bodyPr>
          <a:lstStyle/>
          <a:p>
            <a:r>
              <a:rPr kumimoji="1" lang="ja-JP" altLang="en-US" sz="1600" dirty="0"/>
              <a:t>学校側優先順位</a:t>
            </a:r>
          </a:p>
        </p:txBody>
      </p:sp>
      <p:sp>
        <p:nvSpPr>
          <p:cNvPr id="10" name="テキスト ボックス 9">
            <a:extLst>
              <a:ext uri="{FF2B5EF4-FFF2-40B4-BE49-F238E27FC236}">
                <a16:creationId xmlns:a16="http://schemas.microsoft.com/office/drawing/2014/main" id="{AB3B37A1-7977-7424-DCE8-B1E58FA293F2}"/>
              </a:ext>
            </a:extLst>
          </p:cNvPr>
          <p:cNvSpPr txBox="1"/>
          <p:nvPr/>
        </p:nvSpPr>
        <p:spPr>
          <a:xfrm>
            <a:off x="384114" y="601580"/>
            <a:ext cx="1620957" cy="338554"/>
          </a:xfrm>
          <a:prstGeom prst="rect">
            <a:avLst/>
          </a:prstGeom>
          <a:noFill/>
        </p:spPr>
        <p:txBody>
          <a:bodyPr wrap="none" rtlCol="0">
            <a:spAutoFit/>
          </a:bodyPr>
          <a:lstStyle/>
          <a:p>
            <a:r>
              <a:rPr lang="ja-JP" altLang="en-US" sz="1600" dirty="0"/>
              <a:t>生徒</a:t>
            </a:r>
            <a:r>
              <a:rPr kumimoji="1" lang="ja-JP" altLang="en-US" sz="1600" dirty="0"/>
              <a:t>側志望順位</a:t>
            </a:r>
          </a:p>
        </p:txBody>
      </p:sp>
      <p:graphicFrame>
        <p:nvGraphicFramePr>
          <p:cNvPr id="12" name="表 11">
            <a:extLst>
              <a:ext uri="{FF2B5EF4-FFF2-40B4-BE49-F238E27FC236}">
                <a16:creationId xmlns:a16="http://schemas.microsoft.com/office/drawing/2014/main" id="{59A20422-91CA-5398-4187-78A55EA6F26D}"/>
              </a:ext>
            </a:extLst>
          </p:cNvPr>
          <p:cNvGraphicFramePr>
            <a:graphicFrameLocks noGrp="1"/>
          </p:cNvGraphicFramePr>
          <p:nvPr>
            <p:extLst>
              <p:ext uri="{D42A27DB-BD31-4B8C-83A1-F6EECF244321}">
                <p14:modId xmlns:p14="http://schemas.microsoft.com/office/powerpoint/2010/main" val="2186184426"/>
              </p:ext>
            </p:extLst>
          </p:nvPr>
        </p:nvGraphicFramePr>
        <p:xfrm>
          <a:off x="3817014" y="970912"/>
          <a:ext cx="2400000" cy="1800000"/>
        </p:xfrm>
        <a:graphic>
          <a:graphicData uri="http://schemas.openxmlformats.org/drawingml/2006/table">
            <a:tbl>
              <a:tblPr firstRow="1" bandRow="1">
                <a:tableStyleId>{5C22544A-7EE6-4342-B048-85BDC9FD1C3A}</a:tableStyleId>
              </a:tblPr>
              <a:tblGrid>
                <a:gridCol w="600000">
                  <a:extLst>
                    <a:ext uri="{9D8B030D-6E8A-4147-A177-3AD203B41FA5}">
                      <a16:colId xmlns:a16="http://schemas.microsoft.com/office/drawing/2014/main" val="3420727836"/>
                    </a:ext>
                  </a:extLst>
                </a:gridCol>
                <a:gridCol w="600000">
                  <a:extLst>
                    <a:ext uri="{9D8B030D-6E8A-4147-A177-3AD203B41FA5}">
                      <a16:colId xmlns:a16="http://schemas.microsoft.com/office/drawing/2014/main" val="942370112"/>
                    </a:ext>
                  </a:extLst>
                </a:gridCol>
                <a:gridCol w="600000">
                  <a:extLst>
                    <a:ext uri="{9D8B030D-6E8A-4147-A177-3AD203B41FA5}">
                      <a16:colId xmlns:a16="http://schemas.microsoft.com/office/drawing/2014/main" val="2030742390"/>
                    </a:ext>
                  </a:extLst>
                </a:gridCol>
                <a:gridCol w="600000">
                  <a:extLst>
                    <a:ext uri="{9D8B030D-6E8A-4147-A177-3AD203B41FA5}">
                      <a16:colId xmlns:a16="http://schemas.microsoft.com/office/drawing/2014/main" val="669948214"/>
                    </a:ext>
                  </a:extLst>
                </a:gridCol>
              </a:tblGrid>
              <a:tr h="360000">
                <a:tc>
                  <a:txBody>
                    <a:bodyPr/>
                    <a:lstStyle/>
                    <a:p>
                      <a:r>
                        <a:rPr kumimoji="1" lang="ja-JP" altLang="en-US" sz="1600" dirty="0"/>
                        <a:t>科目</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60</a:t>
                      </a:r>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3761047812"/>
                  </a:ext>
                </a:extLst>
              </a:tr>
            </a:tbl>
          </a:graphicData>
        </a:graphic>
      </p:graphicFrame>
      <p:sp>
        <p:nvSpPr>
          <p:cNvPr id="13" name="テキスト ボックス 12">
            <a:extLst>
              <a:ext uri="{FF2B5EF4-FFF2-40B4-BE49-F238E27FC236}">
                <a16:creationId xmlns:a16="http://schemas.microsoft.com/office/drawing/2014/main" id="{53441AE9-3F2F-9A65-45ED-0431E025340F}"/>
              </a:ext>
            </a:extLst>
          </p:cNvPr>
          <p:cNvSpPr txBox="1"/>
          <p:nvPr/>
        </p:nvSpPr>
        <p:spPr>
          <a:xfrm>
            <a:off x="3817014" y="601580"/>
            <a:ext cx="1210588" cy="338554"/>
          </a:xfrm>
          <a:prstGeom prst="rect">
            <a:avLst/>
          </a:prstGeom>
          <a:noFill/>
        </p:spPr>
        <p:txBody>
          <a:bodyPr wrap="none" rtlCol="0">
            <a:spAutoFit/>
          </a:bodyPr>
          <a:lstStyle/>
          <a:p>
            <a:r>
              <a:rPr kumimoji="1" lang="ja-JP" altLang="en-US" sz="1600" dirty="0"/>
              <a:t>生徒側素点</a:t>
            </a:r>
          </a:p>
        </p:txBody>
      </p:sp>
      <p:sp>
        <p:nvSpPr>
          <p:cNvPr id="15" name="テキスト ボックス 14">
            <a:extLst>
              <a:ext uri="{FF2B5EF4-FFF2-40B4-BE49-F238E27FC236}">
                <a16:creationId xmlns:a16="http://schemas.microsoft.com/office/drawing/2014/main" id="{7F5CCADB-9B39-F0F4-1163-F75B942A2409}"/>
              </a:ext>
            </a:extLst>
          </p:cNvPr>
          <p:cNvSpPr txBox="1"/>
          <p:nvPr/>
        </p:nvSpPr>
        <p:spPr>
          <a:xfrm>
            <a:off x="7991931" y="632358"/>
            <a:ext cx="1210588" cy="338554"/>
          </a:xfrm>
          <a:prstGeom prst="rect">
            <a:avLst/>
          </a:prstGeom>
          <a:noFill/>
        </p:spPr>
        <p:txBody>
          <a:bodyPr wrap="none" rtlCol="0">
            <a:spAutoFit/>
          </a:bodyPr>
          <a:lstStyle/>
          <a:p>
            <a:r>
              <a:rPr kumimoji="1" lang="ja-JP" altLang="en-US" sz="1600" dirty="0"/>
              <a:t>学校側配点</a:t>
            </a:r>
          </a:p>
        </p:txBody>
      </p:sp>
      <p:graphicFrame>
        <p:nvGraphicFramePr>
          <p:cNvPr id="16" name="表 15">
            <a:extLst>
              <a:ext uri="{FF2B5EF4-FFF2-40B4-BE49-F238E27FC236}">
                <a16:creationId xmlns:a16="http://schemas.microsoft.com/office/drawing/2014/main" id="{458EA243-2130-135C-E488-B44E412A8878}"/>
              </a:ext>
            </a:extLst>
          </p:cNvPr>
          <p:cNvGraphicFramePr>
            <a:graphicFrameLocks noGrp="1"/>
          </p:cNvGraphicFramePr>
          <p:nvPr>
            <p:extLst>
              <p:ext uri="{D42A27DB-BD31-4B8C-83A1-F6EECF244321}">
                <p14:modId xmlns:p14="http://schemas.microsoft.com/office/powerpoint/2010/main" val="2338718788"/>
              </p:ext>
            </p:extLst>
          </p:nvPr>
        </p:nvGraphicFramePr>
        <p:xfrm>
          <a:off x="7980922" y="970912"/>
          <a:ext cx="2160000" cy="216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tblGrid>
              <a:tr h="360000">
                <a:tc>
                  <a:txBody>
                    <a:bodyPr/>
                    <a:lstStyle/>
                    <a:p>
                      <a:r>
                        <a:rPr kumimoji="1" lang="ja-JP" altLang="en-US" sz="1600" dirty="0"/>
                        <a:t>科目</a:t>
                      </a:r>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0</a:t>
                      </a:r>
                      <a:endParaRPr kumimoji="1" lang="ja-JP" altLang="en-US" sz="1600" strike="noStrike" dirty="0"/>
                    </a:p>
                  </a:txBody>
                  <a:tcPr/>
                </a:tc>
                <a:tc>
                  <a:txBody>
                    <a:bodyPr/>
                    <a:lstStyle/>
                    <a:p>
                      <a:r>
                        <a:rPr kumimoji="1" lang="en-US" altLang="ja-JP" sz="1600" strike="noStrike" dirty="0"/>
                        <a:t>120</a:t>
                      </a:r>
                      <a:endParaRPr kumimoji="1" lang="ja-JP" altLang="en-US" sz="1600" strike="noStrike" dirty="0"/>
                    </a:p>
                  </a:txBody>
                  <a:tcPr/>
                </a:tc>
                <a:extLst>
                  <a:ext uri="{0D108BD9-81ED-4DB2-BD59-A6C34878D82A}">
                    <a16:rowId xmlns:a16="http://schemas.microsoft.com/office/drawing/2014/main" val="3761047812"/>
                  </a:ext>
                </a:extLst>
              </a:tr>
              <a:tr h="360000">
                <a:tc>
                  <a:txBody>
                    <a:bodyPr/>
                    <a:lstStyle/>
                    <a:p>
                      <a:r>
                        <a:rPr kumimoji="1" lang="ja-JP" altLang="en-US" sz="1600" b="1" dirty="0"/>
                        <a:t>足切</a:t>
                      </a:r>
                      <a:r>
                        <a:rPr kumimoji="1" lang="en-US" altLang="ja-JP" sz="1600" b="1" dirty="0"/>
                        <a:t>*</a:t>
                      </a:r>
                      <a:endParaRPr kumimoji="1" lang="ja-JP" altLang="en-US" sz="1600" b="1" dirty="0"/>
                    </a:p>
                  </a:txBody>
                  <a:tcPr/>
                </a:tc>
                <a:tc>
                  <a:txBody>
                    <a:bodyPr/>
                    <a:lstStyle/>
                    <a:p>
                      <a:r>
                        <a:rPr kumimoji="1" lang="en-US" altLang="ja-JP" sz="1600" b="1" strike="noStrike" dirty="0"/>
                        <a:t>-</a:t>
                      </a:r>
                      <a:endParaRPr kumimoji="1" lang="ja-JP" altLang="en-US" sz="1600" b="1" strike="noStrike" dirty="0"/>
                    </a:p>
                  </a:txBody>
                  <a:tcPr/>
                </a:tc>
                <a:tc>
                  <a:txBody>
                    <a:bodyPr/>
                    <a:lstStyle/>
                    <a:p>
                      <a:r>
                        <a:rPr kumimoji="1" lang="en-US" altLang="ja-JP" sz="1600" b="1" strike="noStrike" dirty="0"/>
                        <a:t>-</a:t>
                      </a:r>
                      <a:endParaRPr kumimoji="1" lang="ja-JP" altLang="en-US" sz="1600" b="1" strike="noStrike" dirty="0"/>
                    </a:p>
                  </a:txBody>
                  <a:tcPr/>
                </a:tc>
                <a:extLst>
                  <a:ext uri="{0D108BD9-81ED-4DB2-BD59-A6C34878D82A}">
                    <a16:rowId xmlns:a16="http://schemas.microsoft.com/office/drawing/2014/main" val="1141344399"/>
                  </a:ext>
                </a:extLst>
              </a:tr>
            </a:tbl>
          </a:graphicData>
        </a:graphic>
      </p:graphicFrame>
    </p:spTree>
    <p:extLst>
      <p:ext uri="{BB962C8B-B14F-4D97-AF65-F5344CB8AC3E}">
        <p14:creationId xmlns:p14="http://schemas.microsoft.com/office/powerpoint/2010/main" val="933362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B75C5F-3519-52B3-1399-6A1143A7BDE8}"/>
              </a:ext>
            </a:extLst>
          </p:cNvPr>
          <p:cNvSpPr>
            <a:spLocks noGrp="1"/>
          </p:cNvSpPr>
          <p:nvPr>
            <p:ph type="title"/>
          </p:nvPr>
        </p:nvSpPr>
        <p:spPr>
          <a:xfrm>
            <a:off x="6927" y="0"/>
            <a:ext cx="10515600" cy="681037"/>
          </a:xfrm>
        </p:spPr>
        <p:txBody>
          <a:bodyPr>
            <a:normAutofit/>
          </a:bodyPr>
          <a:lstStyle/>
          <a:p>
            <a:r>
              <a:rPr lang="ja-JP" altLang="en-US" sz="3200" dirty="0">
                <a:latin typeface="Yu Gothic UI" panose="020B0500000000000000" pitchFamily="50" charset="-128"/>
                <a:ea typeface="Yu Gothic UI" panose="020B0500000000000000" pitchFamily="50" charset="-128"/>
              </a:rPr>
              <a:t>はじめに</a:t>
            </a:r>
            <a:endParaRPr kumimoji="1" lang="ja-JP" altLang="en-US" sz="3200" dirty="0">
              <a:latin typeface="Yu Gothic UI" panose="020B0500000000000000" pitchFamily="50" charset="-128"/>
              <a:ea typeface="Yu Gothic UI" panose="020B0500000000000000" pitchFamily="50" charset="-128"/>
            </a:endParaRPr>
          </a:p>
        </p:txBody>
      </p:sp>
      <p:sp>
        <p:nvSpPr>
          <p:cNvPr id="3" name="コンテンツ プレースホルダー 2">
            <a:extLst>
              <a:ext uri="{FF2B5EF4-FFF2-40B4-BE49-F238E27FC236}">
                <a16:creationId xmlns:a16="http://schemas.microsoft.com/office/drawing/2014/main" id="{13AAD693-9D4D-25C5-1531-77581D0927B6}"/>
              </a:ext>
            </a:extLst>
          </p:cNvPr>
          <p:cNvSpPr>
            <a:spLocks noGrp="1"/>
          </p:cNvSpPr>
          <p:nvPr>
            <p:ph idx="1"/>
          </p:nvPr>
        </p:nvSpPr>
        <p:spPr>
          <a:xfrm>
            <a:off x="325581" y="980496"/>
            <a:ext cx="11381510" cy="5715867"/>
          </a:xfrm>
        </p:spPr>
        <p:txBody>
          <a:bodyPr>
            <a:normAutofit/>
          </a:bodyPr>
          <a:lstStyle/>
          <a:p>
            <a:pPr marL="0" indent="0">
              <a:lnSpc>
                <a:spcPct val="120000"/>
              </a:lnSpc>
              <a:buNone/>
            </a:pPr>
            <a:r>
              <a:rPr lang="en-US" altLang="ja-JP" sz="1600" dirty="0">
                <a:latin typeface="+mj-lt"/>
                <a:ea typeface="Yu Gothic UI" panose="020B0500000000000000" pitchFamily="50" charset="-128"/>
              </a:rPr>
              <a:t>【</a:t>
            </a:r>
            <a:r>
              <a:rPr lang="ja-JP" altLang="en-US" sz="1600" dirty="0">
                <a:latin typeface="+mj-lt"/>
                <a:ea typeface="Yu Gothic UI" panose="020B0500000000000000" pitchFamily="50" charset="-128"/>
              </a:rPr>
              <a:t>ごあいさつ</a:t>
            </a:r>
            <a:r>
              <a:rPr lang="en-US" altLang="ja-JP" sz="1600" dirty="0">
                <a:latin typeface="+mj-lt"/>
                <a:ea typeface="Yu Gothic UI" panose="020B0500000000000000" pitchFamily="50" charset="-128"/>
              </a:rPr>
              <a:t>】</a:t>
            </a:r>
          </a:p>
          <a:p>
            <a:pPr marL="0" indent="0">
              <a:lnSpc>
                <a:spcPct val="120000"/>
              </a:lnSpc>
              <a:buNone/>
            </a:pPr>
            <a:r>
              <a:rPr lang="ja-JP" altLang="en-US" sz="1600" dirty="0">
                <a:latin typeface="+mj-lt"/>
                <a:ea typeface="Yu Gothic UI" panose="020B0500000000000000" pitchFamily="50" charset="-128"/>
              </a:rPr>
              <a:t>この度は、慶應義塾大学経済学部附属経済研究所マーケットデザイン研究センターの「高校入試マッチングのための</a:t>
            </a:r>
            <a:r>
              <a:rPr lang="en-US" altLang="ja-JP" sz="1600" dirty="0">
                <a:latin typeface="+mj-lt"/>
                <a:ea typeface="Yu Gothic UI" panose="020B0500000000000000" pitchFamily="50" charset="-128"/>
              </a:rPr>
              <a:t>DA</a:t>
            </a:r>
            <a:r>
              <a:rPr lang="ja-JP" altLang="en-US" sz="1600" dirty="0">
                <a:latin typeface="+mj-lt"/>
                <a:ea typeface="Yu Gothic UI" panose="020B0500000000000000" pitchFamily="50" charset="-128"/>
              </a:rPr>
              <a:t>アルゴリズムシミュレーター」</a:t>
            </a:r>
            <a:r>
              <a:rPr kumimoji="1" lang="ja-JP" altLang="en-US" sz="1600" dirty="0">
                <a:latin typeface="+mj-lt"/>
                <a:ea typeface="Yu Gothic UI" panose="020B0500000000000000" pitchFamily="50" charset="-128"/>
              </a:rPr>
              <a:t>を手に取っていただき、ありがとうございます。本シミュレーターは、</a:t>
            </a:r>
            <a:r>
              <a:rPr lang="ja-JP" altLang="en-US" sz="1600" dirty="0">
                <a:latin typeface="+mj-lt"/>
                <a:ea typeface="Yu Gothic UI" panose="020B0500000000000000" pitchFamily="50" charset="-128"/>
              </a:rPr>
              <a:t>理想的なアルゴリズムの一つである「生徒側提案</a:t>
            </a:r>
            <a:r>
              <a:rPr lang="en-US" altLang="ja-JP" sz="1600" dirty="0">
                <a:latin typeface="+mj-lt"/>
                <a:ea typeface="Yu Gothic UI" panose="020B0500000000000000" pitchFamily="50" charset="-128"/>
              </a:rPr>
              <a:t>DA</a:t>
            </a:r>
            <a:r>
              <a:rPr lang="ja-JP" altLang="en-US" sz="1600" dirty="0">
                <a:latin typeface="+mj-lt"/>
                <a:ea typeface="Yu Gothic UI" panose="020B0500000000000000" pitchFamily="50" charset="-128"/>
              </a:rPr>
              <a:t>アルゴリズム」のシミュレーションが実施できます。</a:t>
            </a:r>
            <a:endParaRPr lang="en-US" altLang="ja-JP" sz="1600" dirty="0">
              <a:latin typeface="+mj-lt"/>
              <a:ea typeface="Yu Gothic UI" panose="020B0500000000000000" pitchFamily="50" charset="-128"/>
            </a:endParaRPr>
          </a:p>
          <a:p>
            <a:pPr marL="0" indent="0">
              <a:lnSpc>
                <a:spcPct val="120000"/>
              </a:lnSpc>
              <a:buNone/>
            </a:pPr>
            <a:r>
              <a:rPr lang="en-US" altLang="ja-JP" sz="1600" dirty="0">
                <a:latin typeface="+mj-lt"/>
                <a:ea typeface="Yu Gothic UI" panose="020B0500000000000000" pitchFamily="50" charset="-128"/>
              </a:rPr>
              <a:t>【</a:t>
            </a:r>
            <a:r>
              <a:rPr lang="ja-JP" altLang="en-US" sz="1600" dirty="0">
                <a:latin typeface="+mj-lt"/>
                <a:ea typeface="Yu Gothic UI" panose="020B0500000000000000" pitchFamily="50" charset="-128"/>
              </a:rPr>
              <a:t>著作権</a:t>
            </a:r>
            <a:r>
              <a:rPr lang="en-US" altLang="ja-JP" sz="1600" dirty="0">
                <a:latin typeface="+mj-lt"/>
                <a:ea typeface="Yu Gothic UI" panose="020B0500000000000000" pitchFamily="50" charset="-128"/>
              </a:rPr>
              <a:t>】</a:t>
            </a:r>
          </a:p>
          <a:p>
            <a:pPr marL="0" indent="0">
              <a:lnSpc>
                <a:spcPct val="120000"/>
              </a:lnSpc>
              <a:buNone/>
            </a:pPr>
            <a:r>
              <a:rPr lang="en-US" altLang="ja-JP" sz="1600" dirty="0">
                <a:latin typeface="+mj-lt"/>
                <a:ea typeface="Yu Gothic UI" panose="020B0500000000000000" pitchFamily="50" charset="-128"/>
              </a:rPr>
              <a:t>DA</a:t>
            </a:r>
            <a:r>
              <a:rPr lang="ja-JP" altLang="en-US" sz="1600" dirty="0">
                <a:latin typeface="+mj-lt"/>
                <a:ea typeface="Yu Gothic UI" panose="020B0500000000000000" pitchFamily="50" charset="-128"/>
              </a:rPr>
              <a:t>アルゴリズム自体のプログラムコードは、同梱の</a:t>
            </a:r>
            <a:r>
              <a:rPr lang="en-US" altLang="ja-JP" sz="1600" dirty="0">
                <a:latin typeface="+mj-lt"/>
                <a:ea typeface="Yu Gothic UI" panose="020B0500000000000000" pitchFamily="50" charset="-128"/>
              </a:rPr>
              <a:t>HTML</a:t>
            </a:r>
            <a:r>
              <a:rPr lang="ja-JP" altLang="en-US" sz="1600" dirty="0">
                <a:latin typeface="+mj-lt"/>
                <a:ea typeface="Yu Gothic UI" panose="020B0500000000000000" pitchFamily="50" charset="-128"/>
              </a:rPr>
              <a:t>ファイル内に記載されており、著作権は個人（栗野盛光、熊野太郎、赤林英夫、野口宇宙、向井仁志）に帰属します。</a:t>
            </a:r>
            <a:endParaRPr lang="en-US" altLang="ja-JP" sz="1600" dirty="0">
              <a:latin typeface="+mj-lt"/>
              <a:ea typeface="Yu Gothic UI" panose="020B0500000000000000" pitchFamily="50" charset="-128"/>
            </a:endParaRPr>
          </a:p>
          <a:p>
            <a:pPr marL="0" indent="0">
              <a:lnSpc>
                <a:spcPct val="120000"/>
              </a:lnSpc>
              <a:buNone/>
            </a:pPr>
            <a:r>
              <a:rPr lang="ja-JP" altLang="en-US" sz="1600" dirty="0">
                <a:latin typeface="+mj-lt"/>
                <a:ea typeface="Yu Gothic UI" panose="020B0500000000000000" pitchFamily="50" charset="-128"/>
              </a:rPr>
              <a:t>個人の範囲での利用に制限はありませんが、本プログラムコードを使用してのセミナーなど、商用利用の際は、本センターのお問い合わせページよりご連絡ください。</a:t>
            </a:r>
            <a:endParaRPr lang="en-US" altLang="ja-JP" sz="1600" dirty="0">
              <a:latin typeface="+mj-lt"/>
              <a:ea typeface="Yu Gothic UI" panose="020B0500000000000000" pitchFamily="50" charset="-128"/>
            </a:endParaRPr>
          </a:p>
          <a:p>
            <a:pPr marL="0" indent="0">
              <a:lnSpc>
                <a:spcPct val="120000"/>
              </a:lnSpc>
              <a:buNone/>
            </a:pPr>
            <a:r>
              <a:rPr lang="en-US" altLang="ja-JP" sz="1600" dirty="0">
                <a:latin typeface="+mj-lt"/>
                <a:ea typeface="Yu Gothic UI" panose="020B0500000000000000" pitchFamily="50" charset="-128"/>
              </a:rPr>
              <a:t>【</a:t>
            </a:r>
            <a:r>
              <a:rPr lang="ja-JP" altLang="en-US" sz="1600" dirty="0">
                <a:latin typeface="+mj-lt"/>
                <a:ea typeface="Yu Gothic UI" panose="020B0500000000000000" pitchFamily="50" charset="-128"/>
              </a:rPr>
              <a:t>免責事項</a:t>
            </a:r>
            <a:r>
              <a:rPr lang="en-US" altLang="ja-JP" sz="1600" dirty="0">
                <a:latin typeface="+mj-lt"/>
                <a:ea typeface="Yu Gothic UI" panose="020B0500000000000000" pitchFamily="50" charset="-128"/>
              </a:rPr>
              <a:t>】</a:t>
            </a:r>
          </a:p>
          <a:p>
            <a:pPr marL="0" indent="0">
              <a:lnSpc>
                <a:spcPct val="120000"/>
              </a:lnSpc>
              <a:buNone/>
            </a:pPr>
            <a:r>
              <a:rPr lang="ja-JP" altLang="en-US" sz="1600" dirty="0">
                <a:latin typeface="+mj-lt"/>
                <a:ea typeface="Yu Gothic UI" panose="020B0500000000000000" pitchFamily="50" charset="-128"/>
              </a:rPr>
              <a:t>本プログラムはあくまでシミュレーターです。実際のシステムでの使用は推奨されません。二次利用を希望する場合は、事前に著作権者の許可を得てください。本プログラムの改変および使用によって生じたいかなる損害についても著作権者は責任を負いません。 </a:t>
            </a:r>
            <a:endParaRPr lang="en-US" altLang="ja-JP" sz="1600" dirty="0">
              <a:latin typeface="+mj-lt"/>
              <a:ea typeface="Yu Gothic UI" panose="020B0500000000000000" pitchFamily="50" charset="-128"/>
            </a:endParaRPr>
          </a:p>
          <a:p>
            <a:pPr marL="0" indent="0">
              <a:lnSpc>
                <a:spcPct val="120000"/>
              </a:lnSpc>
              <a:buNone/>
            </a:pPr>
            <a:r>
              <a:rPr lang="en-US" altLang="ja-JP" sz="1600" dirty="0">
                <a:latin typeface="+mj-lt"/>
                <a:ea typeface="Yu Gothic UI" panose="020B0500000000000000" pitchFamily="50" charset="-128"/>
              </a:rPr>
              <a:t>【</a:t>
            </a:r>
            <a:r>
              <a:rPr lang="ja-JP" altLang="en-US" sz="1600" dirty="0">
                <a:latin typeface="+mj-lt"/>
                <a:ea typeface="Yu Gothic UI" panose="020B0500000000000000" pitchFamily="50" charset="-128"/>
              </a:rPr>
              <a:t>修正依頼について</a:t>
            </a:r>
            <a:r>
              <a:rPr lang="en-US" altLang="ja-JP" sz="1600" dirty="0">
                <a:latin typeface="+mj-lt"/>
                <a:ea typeface="Yu Gothic UI" panose="020B0500000000000000" pitchFamily="50" charset="-128"/>
              </a:rPr>
              <a:t>】</a:t>
            </a:r>
          </a:p>
          <a:p>
            <a:pPr marL="0" indent="0">
              <a:lnSpc>
                <a:spcPct val="120000"/>
              </a:lnSpc>
              <a:buNone/>
            </a:pPr>
            <a:r>
              <a:rPr lang="ja-JP" altLang="en-US" sz="1600" dirty="0">
                <a:latin typeface="+mj-lt"/>
                <a:ea typeface="Yu Gothic UI" panose="020B0500000000000000" pitchFamily="50" charset="-128"/>
              </a:rPr>
              <a:t>本資料に関して、詳細な説明や、誤字・脱字などのご指摘がございましたら、本センターの問い合わせページよりご連絡ください。</a:t>
            </a:r>
            <a:endParaRPr lang="en-US" altLang="ja-JP" sz="1600" dirty="0">
              <a:latin typeface="+mj-lt"/>
              <a:ea typeface="Yu Gothic UI" panose="020B0500000000000000" pitchFamily="50" charset="-128"/>
            </a:endParaRPr>
          </a:p>
        </p:txBody>
      </p:sp>
    </p:spTree>
    <p:extLst>
      <p:ext uri="{BB962C8B-B14F-4D97-AF65-F5344CB8AC3E}">
        <p14:creationId xmlns:p14="http://schemas.microsoft.com/office/powerpoint/2010/main" val="1593333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0895E-BD26-32F6-4049-46F4C3EA490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94CC02E-CE47-CD1C-647D-D89AF50EE15C}"/>
              </a:ext>
            </a:extLst>
          </p:cNvPr>
          <p:cNvSpPr>
            <a:spLocks noGrp="1"/>
          </p:cNvSpPr>
          <p:nvPr>
            <p:ph type="title"/>
          </p:nvPr>
        </p:nvSpPr>
        <p:spPr>
          <a:xfrm>
            <a:off x="6927" y="0"/>
            <a:ext cx="10515600" cy="681037"/>
          </a:xfrm>
        </p:spPr>
        <p:txBody>
          <a:bodyPr>
            <a:normAutofit/>
          </a:bodyPr>
          <a:lstStyle/>
          <a:p>
            <a:r>
              <a:rPr lang="ja-JP" altLang="en-US" sz="3200" dirty="0">
                <a:latin typeface="Yu Gothic UI" panose="020B0500000000000000" pitchFamily="50" charset="-128"/>
                <a:ea typeface="Yu Gothic UI" panose="020B0500000000000000" pitchFamily="50" charset="-128"/>
              </a:rPr>
              <a:t>データ一覧</a:t>
            </a:r>
            <a:endParaRPr kumimoji="1" lang="ja-JP" altLang="en-US" sz="3200" dirty="0">
              <a:latin typeface="Yu Gothic UI" panose="020B0500000000000000" pitchFamily="50" charset="-128"/>
              <a:ea typeface="Yu Gothic UI" panose="020B0500000000000000" pitchFamily="50" charset="-128"/>
            </a:endParaRPr>
          </a:p>
        </p:txBody>
      </p:sp>
      <p:sp>
        <p:nvSpPr>
          <p:cNvPr id="3" name="コンテンツ プレースホルダー 2">
            <a:extLst>
              <a:ext uri="{FF2B5EF4-FFF2-40B4-BE49-F238E27FC236}">
                <a16:creationId xmlns:a16="http://schemas.microsoft.com/office/drawing/2014/main" id="{FFD05402-6B09-188E-F54E-A173D6BC30F5}"/>
              </a:ext>
            </a:extLst>
          </p:cNvPr>
          <p:cNvSpPr>
            <a:spLocks noGrp="1"/>
          </p:cNvSpPr>
          <p:nvPr>
            <p:ph idx="1"/>
          </p:nvPr>
        </p:nvSpPr>
        <p:spPr>
          <a:xfrm>
            <a:off x="325581" y="980497"/>
            <a:ext cx="11381510" cy="4351338"/>
          </a:xfrm>
        </p:spPr>
        <p:txBody>
          <a:bodyPr>
            <a:normAutofit/>
          </a:bodyPr>
          <a:lstStyle/>
          <a:p>
            <a:pPr marL="0" indent="0">
              <a:buNone/>
            </a:pPr>
            <a:r>
              <a:rPr lang="ja-JP" altLang="en-US" sz="2000" dirty="0">
                <a:latin typeface="Yu Gothic UI" panose="020B0500000000000000" pitchFamily="50" charset="-128"/>
                <a:ea typeface="Yu Gothic UI" panose="020B0500000000000000" pitchFamily="50" charset="-128"/>
              </a:rPr>
              <a:t>本</a:t>
            </a:r>
            <a:r>
              <a:rPr lang="en-US" altLang="ja-JP" sz="2000" dirty="0">
                <a:latin typeface="Yu Gothic UI" panose="020B0500000000000000" pitchFamily="50" charset="-128"/>
                <a:ea typeface="Yu Gothic UI" panose="020B0500000000000000" pitchFamily="50" charset="-128"/>
              </a:rPr>
              <a:t>zip</a:t>
            </a:r>
            <a:r>
              <a:rPr lang="ja-JP" altLang="en-US" sz="2000" dirty="0">
                <a:latin typeface="Yu Gothic UI" panose="020B0500000000000000" pitchFamily="50" charset="-128"/>
                <a:ea typeface="Yu Gothic UI" panose="020B0500000000000000" pitchFamily="50" charset="-128"/>
              </a:rPr>
              <a:t>ファイルに格納されているデータは、それぞれ下記のような構成になっています。</a:t>
            </a:r>
            <a:endParaRPr lang="en-US" altLang="ja-JP" sz="2000" dirty="0">
              <a:latin typeface="Yu Gothic UI" panose="020B0500000000000000" pitchFamily="50" charset="-128"/>
              <a:ea typeface="Yu Gothic UI" panose="020B0500000000000000" pitchFamily="50" charset="-128"/>
            </a:endParaRPr>
          </a:p>
          <a:p>
            <a:pPr marL="0" indent="0">
              <a:buNone/>
            </a:pPr>
            <a:r>
              <a:rPr lang="ja-JP" altLang="en-US" sz="2000" dirty="0">
                <a:latin typeface="Yu Gothic UI" panose="020B0500000000000000" pitchFamily="50" charset="-128"/>
                <a:ea typeface="Yu Gothic UI" panose="020B0500000000000000" pitchFamily="50" charset="-128"/>
              </a:rPr>
              <a:t>ファイル名は</a:t>
            </a:r>
            <a:r>
              <a:rPr lang="en-US" altLang="ja-JP" sz="2000" dirty="0">
                <a:latin typeface="Yu Gothic UI" panose="020B0500000000000000" pitchFamily="50" charset="-128"/>
                <a:ea typeface="Yu Gothic UI" panose="020B0500000000000000" pitchFamily="50" charset="-128"/>
              </a:rPr>
              <a:t>{</a:t>
            </a:r>
            <a:r>
              <a:rPr lang="ja-JP" altLang="en-US" sz="2000" dirty="0">
                <a:latin typeface="Yu Gothic UI" panose="020B0500000000000000" pitchFamily="50" charset="-128"/>
                <a:ea typeface="Yu Gothic UI" panose="020B0500000000000000" pitchFamily="50" charset="-128"/>
              </a:rPr>
              <a:t>パターン番号</a:t>
            </a:r>
            <a:r>
              <a:rPr lang="en-US" altLang="ja-JP" sz="2000" dirty="0">
                <a:latin typeface="Yu Gothic UI" panose="020B0500000000000000" pitchFamily="50" charset="-128"/>
                <a:ea typeface="Yu Gothic UI" panose="020B0500000000000000" pitchFamily="50" charset="-128"/>
              </a:rPr>
              <a:t>}_{</a:t>
            </a:r>
            <a:r>
              <a:rPr lang="ja-JP" altLang="en-US" sz="2000" dirty="0">
                <a:latin typeface="Yu Gothic UI" panose="020B0500000000000000" pitchFamily="50" charset="-128"/>
                <a:ea typeface="Yu Gothic UI" panose="020B0500000000000000" pitchFamily="50" charset="-128"/>
              </a:rPr>
              <a:t>ファイル名称</a:t>
            </a:r>
            <a:r>
              <a:rPr lang="en-US" altLang="ja-JP" sz="2000" dirty="0">
                <a:latin typeface="Yu Gothic UI" panose="020B0500000000000000" pitchFamily="50" charset="-128"/>
                <a:ea typeface="Yu Gothic UI" panose="020B0500000000000000" pitchFamily="50" charset="-128"/>
              </a:rPr>
              <a:t>}</a:t>
            </a:r>
            <a:r>
              <a:rPr lang="ja-JP" altLang="en-US" sz="2000" dirty="0">
                <a:latin typeface="Yu Gothic UI" panose="020B0500000000000000" pitchFamily="50" charset="-128"/>
                <a:ea typeface="Yu Gothic UI" panose="020B0500000000000000" pitchFamily="50" charset="-128"/>
              </a:rPr>
              <a:t>でそれぞれ作成しています。</a:t>
            </a:r>
            <a:endParaRPr lang="en-US" altLang="ja-JP" sz="2000" dirty="0">
              <a:latin typeface="Yu Gothic UI" panose="020B0500000000000000" pitchFamily="50" charset="-128"/>
              <a:ea typeface="Yu Gothic UI" panose="020B0500000000000000" pitchFamily="50" charset="-128"/>
            </a:endParaRPr>
          </a:p>
        </p:txBody>
      </p:sp>
      <p:graphicFrame>
        <p:nvGraphicFramePr>
          <p:cNvPr id="4" name="表 3">
            <a:extLst>
              <a:ext uri="{FF2B5EF4-FFF2-40B4-BE49-F238E27FC236}">
                <a16:creationId xmlns:a16="http://schemas.microsoft.com/office/drawing/2014/main" id="{70BE43E8-E279-3DE2-EDB6-75A468566A60}"/>
              </a:ext>
            </a:extLst>
          </p:cNvPr>
          <p:cNvGraphicFramePr>
            <a:graphicFrameLocks noGrp="1"/>
          </p:cNvGraphicFramePr>
          <p:nvPr>
            <p:extLst>
              <p:ext uri="{D42A27DB-BD31-4B8C-83A1-F6EECF244321}">
                <p14:modId xmlns:p14="http://schemas.microsoft.com/office/powerpoint/2010/main" val="824829184"/>
              </p:ext>
            </p:extLst>
          </p:nvPr>
        </p:nvGraphicFramePr>
        <p:xfrm>
          <a:off x="882073" y="1911156"/>
          <a:ext cx="10825018" cy="2225040"/>
        </p:xfrm>
        <a:graphic>
          <a:graphicData uri="http://schemas.openxmlformats.org/drawingml/2006/table">
            <a:tbl>
              <a:tblPr firstRow="1" bandRow="1">
                <a:tableStyleId>{5C22544A-7EE6-4342-B048-85BDC9FD1C3A}</a:tableStyleId>
              </a:tblPr>
              <a:tblGrid>
                <a:gridCol w="1971963">
                  <a:extLst>
                    <a:ext uri="{9D8B030D-6E8A-4147-A177-3AD203B41FA5}">
                      <a16:colId xmlns:a16="http://schemas.microsoft.com/office/drawing/2014/main" val="1271085216"/>
                    </a:ext>
                  </a:extLst>
                </a:gridCol>
                <a:gridCol w="8853055">
                  <a:extLst>
                    <a:ext uri="{9D8B030D-6E8A-4147-A177-3AD203B41FA5}">
                      <a16:colId xmlns:a16="http://schemas.microsoft.com/office/drawing/2014/main" val="591646705"/>
                    </a:ext>
                  </a:extLst>
                </a:gridCol>
              </a:tblGrid>
              <a:tr h="370840">
                <a:tc>
                  <a:txBody>
                    <a:bodyPr/>
                    <a:lstStyle/>
                    <a:p>
                      <a:r>
                        <a:rPr kumimoji="1" lang="ja-JP" altLang="en-US" dirty="0"/>
                        <a:t>パターン番号</a:t>
                      </a:r>
                    </a:p>
                  </a:txBody>
                  <a:tcPr/>
                </a:tc>
                <a:tc>
                  <a:txBody>
                    <a:bodyPr/>
                    <a:lstStyle/>
                    <a:p>
                      <a:r>
                        <a:rPr kumimoji="1" lang="ja-JP" altLang="en-US" dirty="0"/>
                        <a:t>コンセプト</a:t>
                      </a:r>
                    </a:p>
                  </a:txBody>
                  <a:tcPr/>
                </a:tc>
                <a:extLst>
                  <a:ext uri="{0D108BD9-81ED-4DB2-BD59-A6C34878D82A}">
                    <a16:rowId xmlns:a16="http://schemas.microsoft.com/office/drawing/2014/main" val="3682075857"/>
                  </a:ext>
                </a:extLst>
              </a:tr>
              <a:tr h="370840">
                <a:tc>
                  <a:txBody>
                    <a:bodyPr/>
                    <a:lstStyle/>
                    <a:p>
                      <a:r>
                        <a:rPr kumimoji="1" lang="en-US" altLang="ja-JP" dirty="0"/>
                        <a:t>Pattern1</a:t>
                      </a:r>
                      <a:endParaRPr kumimoji="1" lang="ja-JP" altLang="en-US" dirty="0"/>
                    </a:p>
                  </a:txBody>
                  <a:tcPr/>
                </a:tc>
                <a:tc>
                  <a:txBody>
                    <a:bodyPr/>
                    <a:lstStyle/>
                    <a:p>
                      <a:r>
                        <a:rPr kumimoji="1" lang="ja-JP" altLang="en-US" dirty="0"/>
                        <a:t>学校</a:t>
                      </a:r>
                      <a:r>
                        <a:rPr kumimoji="1" lang="en-US" altLang="ja-JP" dirty="0"/>
                        <a:t>4</a:t>
                      </a:r>
                      <a:r>
                        <a:rPr kumimoji="1" lang="ja-JP" altLang="en-US" dirty="0"/>
                        <a:t>校、生徒</a:t>
                      </a:r>
                      <a:r>
                        <a:rPr kumimoji="1" lang="en-US" altLang="ja-JP" dirty="0"/>
                        <a:t>4</a:t>
                      </a:r>
                      <a:r>
                        <a:rPr kumimoji="1" lang="ja-JP" altLang="en-US" dirty="0"/>
                        <a:t>人の疑似的な</a:t>
                      </a:r>
                      <a:r>
                        <a:rPr kumimoji="1" lang="en-US" altLang="ja-JP" dirty="0"/>
                        <a:t>1</a:t>
                      </a:r>
                      <a:r>
                        <a:rPr kumimoji="1" lang="ja-JP" altLang="en-US" dirty="0"/>
                        <a:t>対</a:t>
                      </a:r>
                      <a:r>
                        <a:rPr kumimoji="1" lang="en-US" altLang="ja-JP" dirty="0"/>
                        <a:t>1</a:t>
                      </a:r>
                      <a:r>
                        <a:rPr kumimoji="1" lang="ja-JP" altLang="en-US" dirty="0"/>
                        <a:t>マッチング</a:t>
                      </a:r>
                    </a:p>
                  </a:txBody>
                  <a:tcPr/>
                </a:tc>
                <a:extLst>
                  <a:ext uri="{0D108BD9-81ED-4DB2-BD59-A6C34878D82A}">
                    <a16:rowId xmlns:a16="http://schemas.microsoft.com/office/drawing/2014/main" val="2880862607"/>
                  </a:ext>
                </a:extLst>
              </a:tr>
              <a:tr h="370840">
                <a:tc>
                  <a:txBody>
                    <a:bodyPr/>
                    <a:lstStyle/>
                    <a:p>
                      <a:r>
                        <a:rPr kumimoji="1" lang="en-US" altLang="ja-JP" dirty="0"/>
                        <a:t>Pattern2</a:t>
                      </a:r>
                      <a:endParaRPr kumimoji="1" lang="ja-JP" altLang="en-US" dirty="0"/>
                    </a:p>
                  </a:txBody>
                  <a:tcPr/>
                </a:tc>
                <a:tc>
                  <a:txBody>
                    <a:bodyPr/>
                    <a:lstStyle/>
                    <a:p>
                      <a:r>
                        <a:rPr kumimoji="1" lang="ja-JP" altLang="en-US" dirty="0"/>
                        <a:t>学校</a:t>
                      </a:r>
                      <a:r>
                        <a:rPr kumimoji="1" lang="en-US" altLang="ja-JP" dirty="0"/>
                        <a:t>4</a:t>
                      </a:r>
                      <a:r>
                        <a:rPr kumimoji="1" lang="ja-JP" altLang="en-US" dirty="0"/>
                        <a:t>校、生徒</a:t>
                      </a:r>
                      <a:r>
                        <a:rPr kumimoji="1" lang="en-US" altLang="ja-JP" dirty="0"/>
                        <a:t>4</a:t>
                      </a:r>
                      <a:r>
                        <a:rPr kumimoji="1" lang="ja-JP" altLang="en-US" dirty="0"/>
                        <a:t>人の疑似的な</a:t>
                      </a:r>
                      <a:r>
                        <a:rPr kumimoji="1" lang="en-US" altLang="ja-JP" dirty="0"/>
                        <a:t>1</a:t>
                      </a:r>
                      <a:r>
                        <a:rPr kumimoji="1" lang="ja-JP" altLang="en-US" dirty="0"/>
                        <a:t>対</a:t>
                      </a:r>
                      <a:r>
                        <a:rPr kumimoji="1" lang="en-US" altLang="ja-JP" dirty="0"/>
                        <a:t>1</a:t>
                      </a:r>
                      <a:r>
                        <a:rPr kumimoji="1" lang="ja-JP" altLang="en-US" dirty="0"/>
                        <a:t>マッチング、志望校にすべて落ちるパターンあり</a:t>
                      </a:r>
                    </a:p>
                  </a:txBody>
                  <a:tcPr/>
                </a:tc>
                <a:extLst>
                  <a:ext uri="{0D108BD9-81ED-4DB2-BD59-A6C34878D82A}">
                    <a16:rowId xmlns:a16="http://schemas.microsoft.com/office/drawing/2014/main" val="3354842041"/>
                  </a:ext>
                </a:extLst>
              </a:tr>
              <a:tr h="370840">
                <a:tc>
                  <a:txBody>
                    <a:bodyPr/>
                    <a:lstStyle/>
                    <a:p>
                      <a:r>
                        <a:rPr kumimoji="1" lang="en-US" altLang="ja-JP" dirty="0"/>
                        <a:t>Pattern3</a:t>
                      </a:r>
                      <a:endParaRPr kumimoji="1" lang="ja-JP" altLang="en-US" dirty="0"/>
                    </a:p>
                  </a:txBody>
                  <a:tcPr/>
                </a:tc>
                <a:tc>
                  <a:txBody>
                    <a:bodyPr/>
                    <a:lstStyle/>
                    <a:p>
                      <a:r>
                        <a:rPr kumimoji="1" lang="ja-JP" altLang="en-US" dirty="0"/>
                        <a:t>学校</a:t>
                      </a:r>
                      <a:r>
                        <a:rPr kumimoji="1" lang="en-US" altLang="ja-JP" dirty="0"/>
                        <a:t>4</a:t>
                      </a:r>
                      <a:r>
                        <a:rPr kumimoji="1" lang="ja-JP" altLang="en-US" dirty="0"/>
                        <a:t>校、生徒</a:t>
                      </a:r>
                      <a:r>
                        <a:rPr kumimoji="1" lang="en-US" altLang="ja-JP" dirty="0"/>
                        <a:t>5</a:t>
                      </a:r>
                      <a:r>
                        <a:rPr kumimoji="1" lang="ja-JP" altLang="en-US" dirty="0"/>
                        <a:t>人の多対</a:t>
                      </a:r>
                      <a:r>
                        <a:rPr kumimoji="1" lang="en-US" altLang="ja-JP" dirty="0"/>
                        <a:t>1</a:t>
                      </a:r>
                      <a:r>
                        <a:rPr kumimoji="1" lang="ja-JP" altLang="en-US" dirty="0"/>
                        <a:t>マッチング</a:t>
                      </a:r>
                    </a:p>
                  </a:txBody>
                  <a:tcPr/>
                </a:tc>
                <a:extLst>
                  <a:ext uri="{0D108BD9-81ED-4DB2-BD59-A6C34878D82A}">
                    <a16:rowId xmlns:a16="http://schemas.microsoft.com/office/drawing/2014/main" val="476902920"/>
                  </a:ext>
                </a:extLst>
              </a:tr>
              <a:tr h="370840">
                <a:tc>
                  <a:txBody>
                    <a:bodyPr/>
                    <a:lstStyle/>
                    <a:p>
                      <a:r>
                        <a:rPr kumimoji="1" lang="en-US" altLang="ja-JP" dirty="0"/>
                        <a:t>Pattern4</a:t>
                      </a:r>
                      <a:endParaRPr kumimoji="1" lang="ja-JP" altLang="en-US" dirty="0"/>
                    </a:p>
                  </a:txBody>
                  <a:tcPr/>
                </a:tc>
                <a:tc>
                  <a:txBody>
                    <a:bodyPr/>
                    <a:lstStyle/>
                    <a:p>
                      <a:r>
                        <a:rPr kumimoji="1" lang="ja-JP" altLang="en-US" dirty="0"/>
                        <a:t>学校</a:t>
                      </a:r>
                      <a:r>
                        <a:rPr kumimoji="1" lang="en-US" altLang="ja-JP" dirty="0"/>
                        <a:t>3</a:t>
                      </a:r>
                      <a:r>
                        <a:rPr kumimoji="1" lang="ja-JP" altLang="en-US" dirty="0"/>
                        <a:t>校、生徒</a:t>
                      </a:r>
                      <a:r>
                        <a:rPr kumimoji="1" lang="en-US" altLang="ja-JP" dirty="0"/>
                        <a:t>5</a:t>
                      </a:r>
                      <a:r>
                        <a:rPr kumimoji="1" lang="ja-JP" altLang="en-US" dirty="0"/>
                        <a:t>人の多対</a:t>
                      </a:r>
                      <a:r>
                        <a:rPr kumimoji="1" lang="en-US" altLang="ja-JP" dirty="0"/>
                        <a:t>1</a:t>
                      </a:r>
                      <a:r>
                        <a:rPr kumimoji="1" lang="ja-JP" altLang="en-US" dirty="0"/>
                        <a:t>マッチング</a:t>
                      </a:r>
                    </a:p>
                  </a:txBody>
                  <a:tcPr/>
                </a:tc>
                <a:extLst>
                  <a:ext uri="{0D108BD9-81ED-4DB2-BD59-A6C34878D82A}">
                    <a16:rowId xmlns:a16="http://schemas.microsoft.com/office/drawing/2014/main" val="3214880658"/>
                  </a:ext>
                </a:extLst>
              </a:tr>
              <a:tr h="370840">
                <a:tc>
                  <a:txBody>
                    <a:bodyPr/>
                    <a:lstStyle/>
                    <a:p>
                      <a:r>
                        <a:rPr kumimoji="1" lang="en-US" altLang="ja-JP" dirty="0"/>
                        <a:t>Pattern5</a:t>
                      </a:r>
                      <a:endParaRPr kumimoji="1" lang="ja-JP" altLang="en-US" dirty="0"/>
                    </a:p>
                  </a:txBody>
                  <a:tcPr/>
                </a:tc>
                <a:tc>
                  <a:txBody>
                    <a:bodyPr/>
                    <a:lstStyle/>
                    <a:p>
                      <a:r>
                        <a:rPr kumimoji="1" lang="ja-JP" altLang="en-US" dirty="0"/>
                        <a:t>学校</a:t>
                      </a:r>
                      <a:r>
                        <a:rPr kumimoji="1" lang="en-US" altLang="ja-JP" dirty="0"/>
                        <a:t>2</a:t>
                      </a:r>
                      <a:r>
                        <a:rPr kumimoji="1" lang="ja-JP" altLang="en-US" dirty="0"/>
                        <a:t>校、生徒</a:t>
                      </a:r>
                      <a:r>
                        <a:rPr kumimoji="1" lang="en-US" altLang="ja-JP" dirty="0"/>
                        <a:t>3</a:t>
                      </a:r>
                      <a:r>
                        <a:rPr kumimoji="1" lang="ja-JP" altLang="en-US" dirty="0"/>
                        <a:t>人の多対</a:t>
                      </a:r>
                      <a:r>
                        <a:rPr kumimoji="1" lang="en-US" altLang="ja-JP" dirty="0"/>
                        <a:t>1</a:t>
                      </a:r>
                      <a:r>
                        <a:rPr kumimoji="1" lang="ja-JP" altLang="en-US" dirty="0"/>
                        <a:t>マッチング</a:t>
                      </a:r>
                    </a:p>
                  </a:txBody>
                  <a:tcPr/>
                </a:tc>
                <a:extLst>
                  <a:ext uri="{0D108BD9-81ED-4DB2-BD59-A6C34878D82A}">
                    <a16:rowId xmlns:a16="http://schemas.microsoft.com/office/drawing/2014/main" val="2027212366"/>
                  </a:ext>
                </a:extLst>
              </a:tr>
            </a:tbl>
          </a:graphicData>
        </a:graphic>
      </p:graphicFrame>
      <p:graphicFrame>
        <p:nvGraphicFramePr>
          <p:cNvPr id="5" name="表 4">
            <a:extLst>
              <a:ext uri="{FF2B5EF4-FFF2-40B4-BE49-F238E27FC236}">
                <a16:creationId xmlns:a16="http://schemas.microsoft.com/office/drawing/2014/main" id="{A5271643-9EEC-AE53-BAB8-E02DA0BD4F6D}"/>
              </a:ext>
            </a:extLst>
          </p:cNvPr>
          <p:cNvGraphicFramePr>
            <a:graphicFrameLocks noGrp="1"/>
          </p:cNvGraphicFramePr>
          <p:nvPr>
            <p:extLst>
              <p:ext uri="{D42A27DB-BD31-4B8C-83A1-F6EECF244321}">
                <p14:modId xmlns:p14="http://schemas.microsoft.com/office/powerpoint/2010/main" val="246295356"/>
              </p:ext>
            </p:extLst>
          </p:nvPr>
        </p:nvGraphicFramePr>
        <p:xfrm>
          <a:off x="882073" y="4460753"/>
          <a:ext cx="10825018" cy="1854200"/>
        </p:xfrm>
        <a:graphic>
          <a:graphicData uri="http://schemas.openxmlformats.org/drawingml/2006/table">
            <a:tbl>
              <a:tblPr firstRow="1" bandRow="1">
                <a:tableStyleId>{5C22544A-7EE6-4342-B048-85BDC9FD1C3A}</a:tableStyleId>
              </a:tblPr>
              <a:tblGrid>
                <a:gridCol w="3417211">
                  <a:extLst>
                    <a:ext uri="{9D8B030D-6E8A-4147-A177-3AD203B41FA5}">
                      <a16:colId xmlns:a16="http://schemas.microsoft.com/office/drawing/2014/main" val="1271085216"/>
                    </a:ext>
                  </a:extLst>
                </a:gridCol>
                <a:gridCol w="7407807">
                  <a:extLst>
                    <a:ext uri="{9D8B030D-6E8A-4147-A177-3AD203B41FA5}">
                      <a16:colId xmlns:a16="http://schemas.microsoft.com/office/drawing/2014/main" val="591646705"/>
                    </a:ext>
                  </a:extLst>
                </a:gridCol>
              </a:tblGrid>
              <a:tr h="370840">
                <a:tc>
                  <a:txBody>
                    <a:bodyPr/>
                    <a:lstStyle/>
                    <a:p>
                      <a:r>
                        <a:rPr kumimoji="1" lang="ja-JP" altLang="en-US" dirty="0"/>
                        <a:t>ファイル名称</a:t>
                      </a:r>
                    </a:p>
                  </a:txBody>
                  <a:tcPr/>
                </a:tc>
                <a:tc>
                  <a:txBody>
                    <a:bodyPr/>
                    <a:lstStyle/>
                    <a:p>
                      <a:r>
                        <a:rPr kumimoji="1" lang="ja-JP" altLang="en-US" dirty="0"/>
                        <a:t>説明</a:t>
                      </a:r>
                    </a:p>
                  </a:txBody>
                  <a:tcPr/>
                </a:tc>
                <a:extLst>
                  <a:ext uri="{0D108BD9-81ED-4DB2-BD59-A6C34878D82A}">
                    <a16:rowId xmlns:a16="http://schemas.microsoft.com/office/drawing/2014/main" val="3682075857"/>
                  </a:ext>
                </a:extLst>
              </a:tr>
              <a:tr h="370840">
                <a:tc>
                  <a:txBody>
                    <a:bodyPr/>
                    <a:lstStyle/>
                    <a:p>
                      <a:r>
                        <a:rPr kumimoji="1" lang="en-US" altLang="ja-JP" dirty="0" err="1"/>
                        <a:t>HighSchoolPointAllocation</a:t>
                      </a:r>
                      <a:endParaRPr kumimoji="1" lang="ja-JP" altLang="en-US" dirty="0"/>
                    </a:p>
                  </a:txBody>
                  <a:tcPr/>
                </a:tc>
                <a:tc>
                  <a:txBody>
                    <a:bodyPr/>
                    <a:lstStyle/>
                    <a:p>
                      <a:r>
                        <a:rPr kumimoji="1" lang="ja-JP" altLang="en-US" dirty="0"/>
                        <a:t>学校が持つ定員と、配点を格納したファイルです</a:t>
                      </a:r>
                    </a:p>
                  </a:txBody>
                  <a:tcPr/>
                </a:tc>
                <a:extLst>
                  <a:ext uri="{0D108BD9-81ED-4DB2-BD59-A6C34878D82A}">
                    <a16:rowId xmlns:a16="http://schemas.microsoft.com/office/drawing/2014/main" val="2880862607"/>
                  </a:ext>
                </a:extLst>
              </a:tr>
              <a:tr h="370840">
                <a:tc>
                  <a:txBody>
                    <a:bodyPr/>
                    <a:lstStyle/>
                    <a:p>
                      <a:r>
                        <a:rPr kumimoji="1" lang="en-US" altLang="ja-JP" dirty="0" err="1"/>
                        <a:t>HighSchoolPriority</a:t>
                      </a:r>
                      <a:endParaRPr kumimoji="1" lang="ja-JP" altLang="en-US" dirty="0"/>
                    </a:p>
                  </a:txBody>
                  <a:tcPr/>
                </a:tc>
                <a:tc>
                  <a:txBody>
                    <a:bodyPr/>
                    <a:lstStyle/>
                    <a:p>
                      <a:r>
                        <a:rPr kumimoji="1" lang="ja-JP" altLang="en-US" dirty="0"/>
                        <a:t>学校が持つ定員と、生徒のランキングを格納したファイルです</a:t>
                      </a:r>
                    </a:p>
                  </a:txBody>
                  <a:tcPr/>
                </a:tc>
                <a:extLst>
                  <a:ext uri="{0D108BD9-81ED-4DB2-BD59-A6C34878D82A}">
                    <a16:rowId xmlns:a16="http://schemas.microsoft.com/office/drawing/2014/main" val="3354842041"/>
                  </a:ext>
                </a:extLst>
              </a:tr>
              <a:tr h="370840">
                <a:tc>
                  <a:txBody>
                    <a:bodyPr/>
                    <a:lstStyle/>
                    <a:p>
                      <a:r>
                        <a:rPr kumimoji="1" lang="en-US" altLang="ja-JP" dirty="0" err="1"/>
                        <a:t>StudentPreference</a:t>
                      </a:r>
                      <a:endParaRPr kumimoji="1" lang="ja-JP" altLang="en-US" dirty="0"/>
                    </a:p>
                  </a:txBody>
                  <a:tcPr/>
                </a:tc>
                <a:tc>
                  <a:txBody>
                    <a:bodyPr/>
                    <a:lstStyle/>
                    <a:p>
                      <a:r>
                        <a:rPr kumimoji="1" lang="ja-JP" altLang="en-US" dirty="0"/>
                        <a:t>生徒側の学校に対する志望順位のリストを格納したファイルです</a:t>
                      </a:r>
                    </a:p>
                  </a:txBody>
                  <a:tcPr/>
                </a:tc>
                <a:extLst>
                  <a:ext uri="{0D108BD9-81ED-4DB2-BD59-A6C34878D82A}">
                    <a16:rowId xmlns:a16="http://schemas.microsoft.com/office/drawing/2014/main" val="476902920"/>
                  </a:ext>
                </a:extLst>
              </a:tr>
              <a:tr h="370840">
                <a:tc>
                  <a:txBody>
                    <a:bodyPr/>
                    <a:lstStyle/>
                    <a:p>
                      <a:r>
                        <a:rPr kumimoji="1" lang="en-US" altLang="ja-JP" dirty="0" err="1"/>
                        <a:t>StudentTestResult</a:t>
                      </a:r>
                      <a:endParaRPr kumimoji="1" lang="ja-JP" altLang="en-US" dirty="0"/>
                    </a:p>
                  </a:txBody>
                  <a:tcPr/>
                </a:tc>
                <a:tc>
                  <a:txBody>
                    <a:bodyPr/>
                    <a:lstStyle/>
                    <a:p>
                      <a:r>
                        <a:rPr kumimoji="1" lang="ja-JP" altLang="en-US" dirty="0"/>
                        <a:t>生徒側のテスト結果を格納したファイルです。</a:t>
                      </a:r>
                    </a:p>
                  </a:txBody>
                  <a:tcPr/>
                </a:tc>
                <a:extLst>
                  <a:ext uri="{0D108BD9-81ED-4DB2-BD59-A6C34878D82A}">
                    <a16:rowId xmlns:a16="http://schemas.microsoft.com/office/drawing/2014/main" val="3214880658"/>
                  </a:ext>
                </a:extLst>
              </a:tr>
            </a:tbl>
          </a:graphicData>
        </a:graphic>
      </p:graphicFrame>
    </p:spTree>
    <p:extLst>
      <p:ext uri="{BB962C8B-B14F-4D97-AF65-F5344CB8AC3E}">
        <p14:creationId xmlns:p14="http://schemas.microsoft.com/office/powerpoint/2010/main" val="2436077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E5921-FBC1-70C3-8F2A-0568507F6DD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EC46DC9-6D93-4A14-40DE-E04576D5002D}"/>
              </a:ext>
            </a:extLst>
          </p:cNvPr>
          <p:cNvSpPr>
            <a:spLocks noGrp="1"/>
          </p:cNvSpPr>
          <p:nvPr>
            <p:ph type="title"/>
          </p:nvPr>
        </p:nvSpPr>
        <p:spPr>
          <a:xfrm>
            <a:off x="6927" y="0"/>
            <a:ext cx="10515600" cy="681037"/>
          </a:xfrm>
        </p:spPr>
        <p:txBody>
          <a:bodyPr>
            <a:normAutofit/>
          </a:bodyPr>
          <a:lstStyle/>
          <a:p>
            <a:r>
              <a:rPr lang="ja-JP" altLang="en-US" sz="3200" dirty="0">
                <a:latin typeface="Yu Gothic UI" panose="020B0500000000000000" pitchFamily="50" charset="-128"/>
                <a:ea typeface="Yu Gothic UI" panose="020B0500000000000000" pitchFamily="50" charset="-128"/>
              </a:rPr>
              <a:t>データの作り方</a:t>
            </a:r>
            <a:r>
              <a:rPr lang="en-US" altLang="ja-JP" sz="3200" dirty="0">
                <a:latin typeface="Yu Gothic UI" panose="020B0500000000000000" pitchFamily="50" charset="-128"/>
                <a:ea typeface="Yu Gothic UI" panose="020B0500000000000000" pitchFamily="50" charset="-128"/>
              </a:rPr>
              <a:t>(1/2)</a:t>
            </a:r>
            <a:endParaRPr kumimoji="1" lang="ja-JP" altLang="en-US" sz="3200" dirty="0">
              <a:latin typeface="Yu Gothic UI" panose="020B0500000000000000" pitchFamily="50" charset="-128"/>
              <a:ea typeface="Yu Gothic UI" panose="020B0500000000000000" pitchFamily="50" charset="-128"/>
            </a:endParaRPr>
          </a:p>
        </p:txBody>
      </p:sp>
      <p:sp>
        <p:nvSpPr>
          <p:cNvPr id="3" name="コンテンツ プレースホルダー 2">
            <a:extLst>
              <a:ext uri="{FF2B5EF4-FFF2-40B4-BE49-F238E27FC236}">
                <a16:creationId xmlns:a16="http://schemas.microsoft.com/office/drawing/2014/main" id="{A9969EB2-F395-4ACA-B734-CF415EDCA0D3}"/>
              </a:ext>
            </a:extLst>
          </p:cNvPr>
          <p:cNvSpPr>
            <a:spLocks noGrp="1"/>
          </p:cNvSpPr>
          <p:nvPr>
            <p:ph idx="1"/>
          </p:nvPr>
        </p:nvSpPr>
        <p:spPr>
          <a:xfrm>
            <a:off x="325581" y="980497"/>
            <a:ext cx="11381510" cy="606102"/>
          </a:xfrm>
        </p:spPr>
        <p:txBody>
          <a:bodyPr>
            <a:normAutofit/>
          </a:bodyPr>
          <a:lstStyle/>
          <a:p>
            <a:pPr marL="0" indent="0">
              <a:buNone/>
            </a:pPr>
            <a:r>
              <a:rPr lang="ja-JP" altLang="en-US" sz="2000" dirty="0">
                <a:latin typeface="Yu Gothic UI" panose="020B0500000000000000" pitchFamily="50" charset="-128"/>
                <a:ea typeface="Yu Gothic UI" panose="020B0500000000000000" pitchFamily="50" charset="-128"/>
              </a:rPr>
              <a:t>シミュレーターに入るデータの様式は下記の通りです。</a:t>
            </a:r>
            <a:endParaRPr lang="en-US" altLang="ja-JP" sz="2000" dirty="0">
              <a:latin typeface="Yu Gothic UI" panose="020B0500000000000000" pitchFamily="50" charset="-128"/>
              <a:ea typeface="Yu Gothic UI" panose="020B0500000000000000" pitchFamily="50" charset="-128"/>
            </a:endParaRPr>
          </a:p>
        </p:txBody>
      </p:sp>
      <p:graphicFrame>
        <p:nvGraphicFramePr>
          <p:cNvPr id="5" name="表 4">
            <a:extLst>
              <a:ext uri="{FF2B5EF4-FFF2-40B4-BE49-F238E27FC236}">
                <a16:creationId xmlns:a16="http://schemas.microsoft.com/office/drawing/2014/main" id="{D1DF13AD-9BC8-F302-925D-141A45538A76}"/>
              </a:ext>
            </a:extLst>
          </p:cNvPr>
          <p:cNvGraphicFramePr>
            <a:graphicFrameLocks noGrp="1"/>
          </p:cNvGraphicFramePr>
          <p:nvPr>
            <p:extLst>
              <p:ext uri="{D42A27DB-BD31-4B8C-83A1-F6EECF244321}">
                <p14:modId xmlns:p14="http://schemas.microsoft.com/office/powerpoint/2010/main" val="3283129677"/>
              </p:ext>
            </p:extLst>
          </p:nvPr>
        </p:nvGraphicFramePr>
        <p:xfrm>
          <a:off x="603827" y="2085676"/>
          <a:ext cx="10825018" cy="2651760"/>
        </p:xfrm>
        <a:graphic>
          <a:graphicData uri="http://schemas.openxmlformats.org/drawingml/2006/table">
            <a:tbl>
              <a:tblPr firstRow="1" bandRow="1">
                <a:tableStyleId>{5C22544A-7EE6-4342-B048-85BDC9FD1C3A}</a:tableStyleId>
              </a:tblPr>
              <a:tblGrid>
                <a:gridCol w="4513605">
                  <a:extLst>
                    <a:ext uri="{9D8B030D-6E8A-4147-A177-3AD203B41FA5}">
                      <a16:colId xmlns:a16="http://schemas.microsoft.com/office/drawing/2014/main" val="1271085216"/>
                    </a:ext>
                  </a:extLst>
                </a:gridCol>
                <a:gridCol w="6311413">
                  <a:extLst>
                    <a:ext uri="{9D8B030D-6E8A-4147-A177-3AD203B41FA5}">
                      <a16:colId xmlns:a16="http://schemas.microsoft.com/office/drawing/2014/main" val="591646705"/>
                    </a:ext>
                  </a:extLst>
                </a:gridCol>
              </a:tblGrid>
              <a:tr h="218198">
                <a:tc>
                  <a:txBody>
                    <a:bodyPr/>
                    <a:lstStyle/>
                    <a:p>
                      <a:r>
                        <a:rPr kumimoji="1" lang="ja-JP" altLang="en-US" sz="1600" dirty="0"/>
                        <a:t>列名</a:t>
                      </a:r>
                    </a:p>
                  </a:txBody>
                  <a:tcPr/>
                </a:tc>
                <a:tc>
                  <a:txBody>
                    <a:bodyPr/>
                    <a:lstStyle/>
                    <a:p>
                      <a:r>
                        <a:rPr kumimoji="1" lang="ja-JP" altLang="en-US" sz="1600" dirty="0"/>
                        <a:t>概要</a:t>
                      </a:r>
                    </a:p>
                  </a:txBody>
                  <a:tcPr/>
                </a:tc>
                <a:extLst>
                  <a:ext uri="{0D108BD9-81ED-4DB2-BD59-A6C34878D82A}">
                    <a16:rowId xmlns:a16="http://schemas.microsoft.com/office/drawing/2014/main" val="3682075857"/>
                  </a:ext>
                </a:extLst>
              </a:tr>
              <a:tr h="218198">
                <a:tc>
                  <a:txBody>
                    <a:bodyPr/>
                    <a:lstStyle/>
                    <a:p>
                      <a:r>
                        <a:rPr kumimoji="1" lang="en-US" altLang="ja-JP" sz="1600" dirty="0" err="1"/>
                        <a:t>HighSchool_ID</a:t>
                      </a:r>
                      <a:endParaRPr kumimoji="1" lang="ja-JP" altLang="en-US" sz="1600" dirty="0"/>
                    </a:p>
                  </a:txBody>
                  <a:tcPr/>
                </a:tc>
                <a:tc>
                  <a:txBody>
                    <a:bodyPr/>
                    <a:lstStyle/>
                    <a:p>
                      <a:r>
                        <a:rPr kumimoji="1" lang="ja-JP" altLang="en-US" sz="1600" dirty="0"/>
                        <a:t>学校の番号</a:t>
                      </a:r>
                    </a:p>
                  </a:txBody>
                  <a:tcPr/>
                </a:tc>
                <a:extLst>
                  <a:ext uri="{0D108BD9-81ED-4DB2-BD59-A6C34878D82A}">
                    <a16:rowId xmlns:a16="http://schemas.microsoft.com/office/drawing/2014/main" val="2880862607"/>
                  </a:ext>
                </a:extLst>
              </a:tr>
              <a:tr h="218198">
                <a:tc>
                  <a:txBody>
                    <a:bodyPr/>
                    <a:lstStyle/>
                    <a:p>
                      <a:r>
                        <a:rPr kumimoji="1" lang="en-US" altLang="ja-JP" sz="1600" dirty="0" err="1"/>
                        <a:t>HighSchool_Quota</a:t>
                      </a:r>
                      <a:endParaRPr kumimoji="1" lang="ja-JP" altLang="en-US" sz="1600" dirty="0"/>
                    </a:p>
                  </a:txBody>
                  <a:tcPr/>
                </a:tc>
                <a:tc>
                  <a:txBody>
                    <a:bodyPr/>
                    <a:lstStyle/>
                    <a:p>
                      <a:r>
                        <a:rPr kumimoji="1" lang="ja-JP" altLang="en-US" sz="1600" dirty="0"/>
                        <a:t>学校の定員</a:t>
                      </a:r>
                    </a:p>
                  </a:txBody>
                  <a:tcPr/>
                </a:tc>
                <a:extLst>
                  <a:ext uri="{0D108BD9-81ED-4DB2-BD59-A6C34878D82A}">
                    <a16:rowId xmlns:a16="http://schemas.microsoft.com/office/drawing/2014/main" val="3354842041"/>
                  </a:ext>
                </a:extLst>
              </a:tr>
              <a:tr h="340747">
                <a:tc>
                  <a:txBody>
                    <a:bodyPr/>
                    <a:lstStyle/>
                    <a:p>
                      <a:r>
                        <a:rPr kumimoji="1" lang="en-US" altLang="ja-JP" sz="1600" dirty="0" err="1"/>
                        <a:t>HighSchool_MinPoint</a:t>
                      </a:r>
                      <a:endParaRPr kumimoji="1" lang="ja-JP" altLang="en-US" sz="1600" dirty="0"/>
                    </a:p>
                  </a:txBody>
                  <a:tcPr/>
                </a:tc>
                <a:tc>
                  <a:txBody>
                    <a:bodyPr/>
                    <a:lstStyle/>
                    <a:p>
                      <a:r>
                        <a:rPr kumimoji="1" lang="ja-JP" altLang="en-US" sz="1600" dirty="0"/>
                        <a:t>学校側が想定する合格最低点。これ以下の合計点となる生徒はマッチングしなくなります</a:t>
                      </a:r>
                    </a:p>
                  </a:txBody>
                  <a:tcPr/>
                </a:tc>
                <a:extLst>
                  <a:ext uri="{0D108BD9-81ED-4DB2-BD59-A6C34878D82A}">
                    <a16:rowId xmlns:a16="http://schemas.microsoft.com/office/drawing/2014/main" val="2448084947"/>
                  </a:ext>
                </a:extLst>
              </a:tr>
              <a:tr h="484220">
                <a:tc>
                  <a:txBody>
                    <a:bodyPr/>
                    <a:lstStyle/>
                    <a:p>
                      <a:r>
                        <a:rPr kumimoji="1" lang="en-US" altLang="ja-JP" sz="1600" dirty="0" err="1"/>
                        <a:t>Point_Magnification_Subject</a:t>
                      </a:r>
                      <a:r>
                        <a:rPr kumimoji="1" lang="en-US" altLang="ja-JP" sz="1600" dirty="0"/>
                        <a:t>{number}</a:t>
                      </a:r>
                      <a:endParaRPr kumimoji="1" lang="ja-JP" altLang="en-US" sz="1600" dirty="0"/>
                    </a:p>
                  </a:txBody>
                  <a:tcPr/>
                </a:tc>
                <a:tc>
                  <a:txBody>
                    <a:bodyPr/>
                    <a:lstStyle/>
                    <a:p>
                      <a:r>
                        <a:rPr kumimoji="1" lang="ja-JP" altLang="en-US" sz="1600" dirty="0"/>
                        <a:t>教科の配点。</a:t>
                      </a:r>
                      <a:r>
                        <a:rPr kumimoji="1" lang="en-US" altLang="ja-JP" sz="1600" dirty="0"/>
                        <a:t>{number}</a:t>
                      </a:r>
                      <a:r>
                        <a:rPr kumimoji="1" lang="ja-JP" altLang="en-US" sz="1600" dirty="0"/>
                        <a:t>部分は、科目の番号で、</a:t>
                      </a:r>
                      <a:r>
                        <a:rPr kumimoji="1" lang="en-US" altLang="ja-JP" sz="1600" dirty="0" err="1"/>
                        <a:t>StudentTestResult</a:t>
                      </a:r>
                      <a:r>
                        <a:rPr kumimoji="1" lang="ja-JP" altLang="en-US" sz="1600" dirty="0"/>
                        <a:t>の</a:t>
                      </a:r>
                      <a:r>
                        <a:rPr kumimoji="1" lang="en-US" altLang="ja-JP" sz="1600" dirty="0"/>
                        <a:t>Subject</a:t>
                      </a:r>
                      <a:r>
                        <a:rPr kumimoji="1" lang="ja-JP" altLang="en-US" sz="1600" dirty="0"/>
                        <a:t>と対応します。</a:t>
                      </a:r>
                      <a:endParaRPr kumimoji="1" lang="en-US" altLang="ja-JP" sz="1600" dirty="0"/>
                    </a:p>
                    <a:p>
                      <a:r>
                        <a:rPr kumimoji="1" lang="ja-JP" altLang="en-US" sz="1600" dirty="0"/>
                        <a:t>準備したデータは</a:t>
                      </a:r>
                      <a:r>
                        <a:rPr kumimoji="1" lang="en-US" altLang="ja-JP" sz="1600" dirty="0"/>
                        <a:t>[{1:</a:t>
                      </a:r>
                      <a:r>
                        <a:rPr kumimoji="1" lang="ja-JP" altLang="en-US" sz="1600" dirty="0"/>
                        <a:t>英語</a:t>
                      </a:r>
                      <a:r>
                        <a:rPr kumimoji="1" lang="en-US" altLang="ja-JP" sz="1600" dirty="0"/>
                        <a:t>},{2:</a:t>
                      </a:r>
                      <a:r>
                        <a:rPr kumimoji="1" lang="ja-JP" altLang="en-US" sz="1600" dirty="0"/>
                        <a:t>数学</a:t>
                      </a:r>
                      <a:r>
                        <a:rPr kumimoji="1" lang="en-US" altLang="ja-JP" sz="1600" dirty="0"/>
                        <a:t>},{3:</a:t>
                      </a:r>
                      <a:r>
                        <a:rPr kumimoji="1" lang="ja-JP" altLang="en-US" sz="1600" dirty="0"/>
                        <a:t>国語</a:t>
                      </a:r>
                      <a:r>
                        <a:rPr kumimoji="1" lang="en-US" altLang="ja-JP" sz="1600" dirty="0"/>
                        <a:t>},{4:</a:t>
                      </a:r>
                      <a:r>
                        <a:rPr kumimoji="1" lang="ja-JP" altLang="en-US" sz="1600" dirty="0"/>
                        <a:t>内申</a:t>
                      </a:r>
                      <a:r>
                        <a:rPr kumimoji="1" lang="en-US" altLang="ja-JP" sz="1600" dirty="0"/>
                        <a:t>}]</a:t>
                      </a:r>
                      <a:r>
                        <a:rPr kumimoji="1" lang="ja-JP" altLang="en-US" sz="1600" dirty="0"/>
                        <a:t>を想定しています。</a:t>
                      </a:r>
                      <a:endParaRPr kumimoji="1" lang="en-US" altLang="ja-JP" sz="1600" dirty="0"/>
                    </a:p>
                  </a:txBody>
                  <a:tcPr/>
                </a:tc>
                <a:extLst>
                  <a:ext uri="{0D108BD9-81ED-4DB2-BD59-A6C34878D82A}">
                    <a16:rowId xmlns:a16="http://schemas.microsoft.com/office/drawing/2014/main" val="476902920"/>
                  </a:ext>
                </a:extLst>
              </a:tr>
            </a:tbl>
          </a:graphicData>
        </a:graphic>
      </p:graphicFrame>
      <p:graphicFrame>
        <p:nvGraphicFramePr>
          <p:cNvPr id="6" name="表 5">
            <a:extLst>
              <a:ext uri="{FF2B5EF4-FFF2-40B4-BE49-F238E27FC236}">
                <a16:creationId xmlns:a16="http://schemas.microsoft.com/office/drawing/2014/main" id="{2F940C87-13F8-6F49-B687-27B78D5FF0A2}"/>
              </a:ext>
            </a:extLst>
          </p:cNvPr>
          <p:cNvGraphicFramePr>
            <a:graphicFrameLocks noGrp="1"/>
          </p:cNvGraphicFramePr>
          <p:nvPr>
            <p:extLst>
              <p:ext uri="{D42A27DB-BD31-4B8C-83A1-F6EECF244321}">
                <p14:modId xmlns:p14="http://schemas.microsoft.com/office/powerpoint/2010/main" val="4058346381"/>
              </p:ext>
            </p:extLst>
          </p:nvPr>
        </p:nvGraphicFramePr>
        <p:xfrm>
          <a:off x="603827" y="5171642"/>
          <a:ext cx="10825018" cy="1584960"/>
        </p:xfrm>
        <a:graphic>
          <a:graphicData uri="http://schemas.openxmlformats.org/drawingml/2006/table">
            <a:tbl>
              <a:tblPr firstRow="1" bandRow="1">
                <a:tableStyleId>{5C22544A-7EE6-4342-B048-85BDC9FD1C3A}</a:tableStyleId>
              </a:tblPr>
              <a:tblGrid>
                <a:gridCol w="3417211">
                  <a:extLst>
                    <a:ext uri="{9D8B030D-6E8A-4147-A177-3AD203B41FA5}">
                      <a16:colId xmlns:a16="http://schemas.microsoft.com/office/drawing/2014/main" val="1271085216"/>
                    </a:ext>
                  </a:extLst>
                </a:gridCol>
                <a:gridCol w="7407807">
                  <a:extLst>
                    <a:ext uri="{9D8B030D-6E8A-4147-A177-3AD203B41FA5}">
                      <a16:colId xmlns:a16="http://schemas.microsoft.com/office/drawing/2014/main" val="591646705"/>
                    </a:ext>
                  </a:extLst>
                </a:gridCol>
              </a:tblGrid>
              <a:tr h="155419">
                <a:tc>
                  <a:txBody>
                    <a:bodyPr/>
                    <a:lstStyle/>
                    <a:p>
                      <a:r>
                        <a:rPr kumimoji="1" lang="ja-JP" altLang="en-US" sz="1600" dirty="0"/>
                        <a:t>ファイル名称</a:t>
                      </a:r>
                    </a:p>
                  </a:txBody>
                  <a:tcPr/>
                </a:tc>
                <a:tc>
                  <a:txBody>
                    <a:bodyPr/>
                    <a:lstStyle/>
                    <a:p>
                      <a:r>
                        <a:rPr kumimoji="1" lang="ja-JP" altLang="en-US" sz="1600" dirty="0"/>
                        <a:t>列データ</a:t>
                      </a:r>
                    </a:p>
                  </a:txBody>
                  <a:tcPr/>
                </a:tc>
                <a:extLst>
                  <a:ext uri="{0D108BD9-81ED-4DB2-BD59-A6C34878D82A}">
                    <a16:rowId xmlns:a16="http://schemas.microsoft.com/office/drawing/2014/main" val="3682075857"/>
                  </a:ext>
                </a:extLst>
              </a:tr>
              <a:tr h="155419">
                <a:tc>
                  <a:txBody>
                    <a:bodyPr/>
                    <a:lstStyle/>
                    <a:p>
                      <a:r>
                        <a:rPr kumimoji="1" lang="en-US" altLang="ja-JP" sz="1600" dirty="0" err="1"/>
                        <a:t>HighSchool_ID</a:t>
                      </a:r>
                      <a:endParaRPr kumimoji="1" lang="ja-JP" altLang="en-US" sz="1600" dirty="0"/>
                    </a:p>
                  </a:txBody>
                  <a:tcPr/>
                </a:tc>
                <a:tc>
                  <a:txBody>
                    <a:bodyPr/>
                    <a:lstStyle/>
                    <a:p>
                      <a:r>
                        <a:rPr kumimoji="1" lang="ja-JP" altLang="en-US" sz="1600" dirty="0"/>
                        <a:t>学校の番号</a:t>
                      </a:r>
                    </a:p>
                  </a:txBody>
                  <a:tcPr/>
                </a:tc>
                <a:extLst>
                  <a:ext uri="{0D108BD9-81ED-4DB2-BD59-A6C34878D82A}">
                    <a16:rowId xmlns:a16="http://schemas.microsoft.com/office/drawing/2014/main" val="2880862607"/>
                  </a:ext>
                </a:extLst>
              </a:tr>
              <a:tr h="155419">
                <a:tc>
                  <a:txBody>
                    <a:bodyPr/>
                    <a:lstStyle/>
                    <a:p>
                      <a:r>
                        <a:rPr kumimoji="1" lang="en-US" altLang="ja-JP" sz="1600" dirty="0" err="1"/>
                        <a:t>HighSchool_Quota</a:t>
                      </a:r>
                      <a:endParaRPr kumimoji="1" lang="ja-JP" altLang="en-US" sz="1600" dirty="0"/>
                    </a:p>
                  </a:txBody>
                  <a:tcPr/>
                </a:tc>
                <a:tc>
                  <a:txBody>
                    <a:bodyPr/>
                    <a:lstStyle/>
                    <a:p>
                      <a:r>
                        <a:rPr kumimoji="1" lang="ja-JP" altLang="en-US" sz="1600" dirty="0"/>
                        <a:t>学校の定員</a:t>
                      </a:r>
                    </a:p>
                  </a:txBody>
                  <a:tcPr/>
                </a:tc>
                <a:extLst>
                  <a:ext uri="{0D108BD9-81ED-4DB2-BD59-A6C34878D82A}">
                    <a16:rowId xmlns:a16="http://schemas.microsoft.com/office/drawing/2014/main" val="3354842041"/>
                  </a:ext>
                </a:extLst>
              </a:tr>
              <a:tr h="242708">
                <a:tc>
                  <a:txBody>
                    <a:bodyPr/>
                    <a:lstStyle/>
                    <a:p>
                      <a:r>
                        <a:rPr kumimoji="1" lang="en-US" altLang="ja-JP" sz="1600" dirty="0" err="1"/>
                        <a:t>HighSchool_Priority</a:t>
                      </a:r>
                      <a:r>
                        <a:rPr kumimoji="1" lang="en-US" altLang="ja-JP" sz="1600" dirty="0"/>
                        <a:t>{number}</a:t>
                      </a:r>
                      <a:endParaRPr kumimoji="1" lang="ja-JP" altLang="en-US" sz="1600" dirty="0"/>
                    </a:p>
                  </a:txBody>
                  <a:tcPr/>
                </a:tc>
                <a:tc>
                  <a:txBody>
                    <a:bodyPr/>
                    <a:lstStyle/>
                    <a:p>
                      <a:r>
                        <a:rPr kumimoji="1" lang="ja-JP" altLang="en-US" sz="1600" dirty="0"/>
                        <a:t>採点などの結果判明した、学校側が優先する生徒の番号。</a:t>
                      </a:r>
                      <a:r>
                        <a:rPr kumimoji="1" lang="en-US" altLang="ja-JP" sz="1600" dirty="0"/>
                        <a:t>{number}</a:t>
                      </a:r>
                      <a:r>
                        <a:rPr kumimoji="1" lang="ja-JP" altLang="en-US" sz="1600" dirty="0"/>
                        <a:t>部分は順位で、記載される番号は生徒の</a:t>
                      </a:r>
                      <a:r>
                        <a:rPr kumimoji="1" lang="en-US" altLang="ja-JP" sz="1600" dirty="0"/>
                        <a:t>ID</a:t>
                      </a:r>
                      <a:r>
                        <a:rPr kumimoji="1" lang="ja-JP" altLang="en-US" sz="1600" dirty="0"/>
                        <a:t>です。</a:t>
                      </a:r>
                    </a:p>
                  </a:txBody>
                  <a:tcPr/>
                </a:tc>
                <a:extLst>
                  <a:ext uri="{0D108BD9-81ED-4DB2-BD59-A6C34878D82A}">
                    <a16:rowId xmlns:a16="http://schemas.microsoft.com/office/drawing/2014/main" val="476902920"/>
                  </a:ext>
                </a:extLst>
              </a:tr>
            </a:tbl>
          </a:graphicData>
        </a:graphic>
      </p:graphicFrame>
      <p:sp>
        <p:nvSpPr>
          <p:cNvPr id="8" name="テキスト ボックス 7">
            <a:extLst>
              <a:ext uri="{FF2B5EF4-FFF2-40B4-BE49-F238E27FC236}">
                <a16:creationId xmlns:a16="http://schemas.microsoft.com/office/drawing/2014/main" id="{18D217C9-618B-52FB-91CF-7221BFB098CF}"/>
              </a:ext>
            </a:extLst>
          </p:cNvPr>
          <p:cNvSpPr txBox="1"/>
          <p:nvPr/>
        </p:nvSpPr>
        <p:spPr>
          <a:xfrm>
            <a:off x="325581" y="1651470"/>
            <a:ext cx="3396187" cy="369332"/>
          </a:xfrm>
          <a:prstGeom prst="rect">
            <a:avLst/>
          </a:prstGeom>
          <a:noFill/>
        </p:spPr>
        <p:txBody>
          <a:bodyPr wrap="square">
            <a:spAutoFit/>
          </a:bodyPr>
          <a:lstStyle/>
          <a:p>
            <a:r>
              <a:rPr kumimoji="1" lang="en-US" altLang="ja-JP" dirty="0" err="1"/>
              <a:t>HighSchoolPointAllocation</a:t>
            </a:r>
            <a:endParaRPr kumimoji="1" lang="ja-JP" altLang="en-US" dirty="0"/>
          </a:p>
        </p:txBody>
      </p:sp>
      <p:sp>
        <p:nvSpPr>
          <p:cNvPr id="10" name="テキスト ボックス 9">
            <a:extLst>
              <a:ext uri="{FF2B5EF4-FFF2-40B4-BE49-F238E27FC236}">
                <a16:creationId xmlns:a16="http://schemas.microsoft.com/office/drawing/2014/main" id="{AF454D41-D5AA-8556-8A14-A7970011FB21}"/>
              </a:ext>
            </a:extLst>
          </p:cNvPr>
          <p:cNvSpPr txBox="1"/>
          <p:nvPr/>
        </p:nvSpPr>
        <p:spPr>
          <a:xfrm>
            <a:off x="325581" y="4802310"/>
            <a:ext cx="6168188" cy="369332"/>
          </a:xfrm>
          <a:prstGeom prst="rect">
            <a:avLst/>
          </a:prstGeom>
          <a:noFill/>
        </p:spPr>
        <p:txBody>
          <a:bodyPr wrap="square">
            <a:spAutoFit/>
          </a:bodyPr>
          <a:lstStyle/>
          <a:p>
            <a:r>
              <a:rPr kumimoji="1" lang="en-US" altLang="ja-JP" dirty="0" err="1"/>
              <a:t>HighSchoolPriority</a:t>
            </a:r>
            <a:endParaRPr kumimoji="1" lang="ja-JP" altLang="en-US" dirty="0"/>
          </a:p>
        </p:txBody>
      </p:sp>
    </p:spTree>
    <p:extLst>
      <p:ext uri="{BB962C8B-B14F-4D97-AF65-F5344CB8AC3E}">
        <p14:creationId xmlns:p14="http://schemas.microsoft.com/office/powerpoint/2010/main" val="1368197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E5921-FBC1-70C3-8F2A-0568507F6DD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EC46DC9-6D93-4A14-40DE-E04576D5002D}"/>
              </a:ext>
            </a:extLst>
          </p:cNvPr>
          <p:cNvSpPr>
            <a:spLocks noGrp="1"/>
          </p:cNvSpPr>
          <p:nvPr>
            <p:ph type="title"/>
          </p:nvPr>
        </p:nvSpPr>
        <p:spPr>
          <a:xfrm>
            <a:off x="6927" y="0"/>
            <a:ext cx="10515600" cy="681037"/>
          </a:xfrm>
        </p:spPr>
        <p:txBody>
          <a:bodyPr>
            <a:normAutofit/>
          </a:bodyPr>
          <a:lstStyle/>
          <a:p>
            <a:r>
              <a:rPr lang="ja-JP" altLang="en-US" sz="3200" dirty="0">
                <a:latin typeface="Yu Gothic UI" panose="020B0500000000000000" pitchFamily="50" charset="-128"/>
                <a:ea typeface="Yu Gothic UI" panose="020B0500000000000000" pitchFamily="50" charset="-128"/>
              </a:rPr>
              <a:t>データの作り方</a:t>
            </a:r>
            <a:r>
              <a:rPr lang="en-US" altLang="ja-JP" sz="3200" dirty="0">
                <a:latin typeface="Yu Gothic UI" panose="020B0500000000000000" pitchFamily="50" charset="-128"/>
                <a:ea typeface="Yu Gothic UI" panose="020B0500000000000000" pitchFamily="50" charset="-128"/>
              </a:rPr>
              <a:t>(2/2)</a:t>
            </a:r>
            <a:endParaRPr kumimoji="1" lang="ja-JP" altLang="en-US" sz="3200" dirty="0">
              <a:latin typeface="Yu Gothic UI" panose="020B0500000000000000" pitchFamily="50" charset="-128"/>
              <a:ea typeface="Yu Gothic UI" panose="020B0500000000000000" pitchFamily="50" charset="-128"/>
            </a:endParaRPr>
          </a:p>
        </p:txBody>
      </p:sp>
      <p:sp>
        <p:nvSpPr>
          <p:cNvPr id="3" name="コンテンツ プレースホルダー 2">
            <a:extLst>
              <a:ext uri="{FF2B5EF4-FFF2-40B4-BE49-F238E27FC236}">
                <a16:creationId xmlns:a16="http://schemas.microsoft.com/office/drawing/2014/main" id="{A9969EB2-F395-4ACA-B734-CF415EDCA0D3}"/>
              </a:ext>
            </a:extLst>
          </p:cNvPr>
          <p:cNvSpPr>
            <a:spLocks noGrp="1"/>
          </p:cNvSpPr>
          <p:nvPr>
            <p:ph idx="1"/>
          </p:nvPr>
        </p:nvSpPr>
        <p:spPr>
          <a:xfrm>
            <a:off x="325581" y="980497"/>
            <a:ext cx="11381510" cy="606102"/>
          </a:xfrm>
        </p:spPr>
        <p:txBody>
          <a:bodyPr>
            <a:normAutofit/>
          </a:bodyPr>
          <a:lstStyle/>
          <a:p>
            <a:pPr marL="0" indent="0">
              <a:buNone/>
            </a:pPr>
            <a:r>
              <a:rPr lang="ja-JP" altLang="en-US" sz="2000" dirty="0">
                <a:latin typeface="Yu Gothic UI" panose="020B0500000000000000" pitchFamily="50" charset="-128"/>
                <a:ea typeface="Yu Gothic UI" panose="020B0500000000000000" pitchFamily="50" charset="-128"/>
              </a:rPr>
              <a:t>シミュレーターに入るデータの様式は下記の通りです。</a:t>
            </a:r>
            <a:endParaRPr lang="en-US" altLang="ja-JP" sz="2000" dirty="0">
              <a:latin typeface="Yu Gothic UI" panose="020B0500000000000000" pitchFamily="50" charset="-128"/>
              <a:ea typeface="Yu Gothic UI" panose="020B0500000000000000" pitchFamily="50" charset="-128"/>
            </a:endParaRPr>
          </a:p>
        </p:txBody>
      </p:sp>
      <p:graphicFrame>
        <p:nvGraphicFramePr>
          <p:cNvPr id="5" name="表 4">
            <a:extLst>
              <a:ext uri="{FF2B5EF4-FFF2-40B4-BE49-F238E27FC236}">
                <a16:creationId xmlns:a16="http://schemas.microsoft.com/office/drawing/2014/main" id="{D1DF13AD-9BC8-F302-925D-141A45538A76}"/>
              </a:ext>
            </a:extLst>
          </p:cNvPr>
          <p:cNvGraphicFramePr>
            <a:graphicFrameLocks noGrp="1"/>
          </p:cNvGraphicFramePr>
          <p:nvPr>
            <p:extLst>
              <p:ext uri="{D42A27DB-BD31-4B8C-83A1-F6EECF244321}">
                <p14:modId xmlns:p14="http://schemas.microsoft.com/office/powerpoint/2010/main" val="2336246156"/>
              </p:ext>
            </p:extLst>
          </p:nvPr>
        </p:nvGraphicFramePr>
        <p:xfrm>
          <a:off x="603827" y="2085676"/>
          <a:ext cx="10825018" cy="1222473"/>
        </p:xfrm>
        <a:graphic>
          <a:graphicData uri="http://schemas.openxmlformats.org/drawingml/2006/table">
            <a:tbl>
              <a:tblPr firstRow="1" bandRow="1">
                <a:tableStyleId>{5C22544A-7EE6-4342-B048-85BDC9FD1C3A}</a:tableStyleId>
              </a:tblPr>
              <a:tblGrid>
                <a:gridCol w="4513605">
                  <a:extLst>
                    <a:ext uri="{9D8B030D-6E8A-4147-A177-3AD203B41FA5}">
                      <a16:colId xmlns:a16="http://schemas.microsoft.com/office/drawing/2014/main" val="1271085216"/>
                    </a:ext>
                  </a:extLst>
                </a:gridCol>
                <a:gridCol w="6311413">
                  <a:extLst>
                    <a:ext uri="{9D8B030D-6E8A-4147-A177-3AD203B41FA5}">
                      <a16:colId xmlns:a16="http://schemas.microsoft.com/office/drawing/2014/main" val="591646705"/>
                    </a:ext>
                  </a:extLst>
                </a:gridCol>
              </a:tblGrid>
              <a:tr h="370840">
                <a:tc>
                  <a:txBody>
                    <a:bodyPr/>
                    <a:lstStyle/>
                    <a:p>
                      <a:r>
                        <a:rPr kumimoji="1" lang="ja-JP" altLang="en-US" sz="1600" dirty="0"/>
                        <a:t>列名</a:t>
                      </a:r>
                    </a:p>
                  </a:txBody>
                  <a:tcPr/>
                </a:tc>
                <a:tc>
                  <a:txBody>
                    <a:bodyPr/>
                    <a:lstStyle/>
                    <a:p>
                      <a:r>
                        <a:rPr kumimoji="1" lang="ja-JP" altLang="en-US" sz="1600" dirty="0"/>
                        <a:t>概要</a:t>
                      </a:r>
                    </a:p>
                  </a:txBody>
                  <a:tcPr/>
                </a:tc>
                <a:extLst>
                  <a:ext uri="{0D108BD9-81ED-4DB2-BD59-A6C34878D82A}">
                    <a16:rowId xmlns:a16="http://schemas.microsoft.com/office/drawing/2014/main" val="3682075857"/>
                  </a:ext>
                </a:extLst>
              </a:tr>
              <a:tr h="370840">
                <a:tc>
                  <a:txBody>
                    <a:bodyPr/>
                    <a:lstStyle/>
                    <a:p>
                      <a:r>
                        <a:rPr kumimoji="1" lang="en-US" altLang="ja-JP" sz="1600" dirty="0" err="1"/>
                        <a:t>Student_ID</a:t>
                      </a:r>
                      <a:endParaRPr kumimoji="1" lang="ja-JP" altLang="en-US" sz="1600" dirty="0"/>
                    </a:p>
                  </a:txBody>
                  <a:tcPr/>
                </a:tc>
                <a:tc>
                  <a:txBody>
                    <a:bodyPr/>
                    <a:lstStyle/>
                    <a:p>
                      <a:r>
                        <a:rPr kumimoji="1" lang="ja-JP" altLang="en-US" sz="1600" dirty="0"/>
                        <a:t>生徒の</a:t>
                      </a:r>
                      <a:r>
                        <a:rPr kumimoji="1" lang="en-US" altLang="ja-JP" sz="1600" dirty="0"/>
                        <a:t>ID</a:t>
                      </a:r>
                      <a:r>
                        <a:rPr kumimoji="1" lang="ja-JP" altLang="en-US" sz="1600" dirty="0"/>
                        <a:t>です。</a:t>
                      </a:r>
                    </a:p>
                  </a:txBody>
                  <a:tcPr/>
                </a:tc>
                <a:extLst>
                  <a:ext uri="{0D108BD9-81ED-4DB2-BD59-A6C34878D82A}">
                    <a16:rowId xmlns:a16="http://schemas.microsoft.com/office/drawing/2014/main" val="2880862607"/>
                  </a:ext>
                </a:extLst>
              </a:tr>
              <a:tr h="480793">
                <a:tc>
                  <a:txBody>
                    <a:bodyPr/>
                    <a:lstStyle/>
                    <a:p>
                      <a:r>
                        <a:rPr kumimoji="1" lang="en-US" altLang="ja-JP" sz="1600" dirty="0" err="1"/>
                        <a:t>Student_Preference</a:t>
                      </a:r>
                      <a:r>
                        <a:rPr kumimoji="1" lang="en-US" altLang="ja-JP" sz="1600" dirty="0"/>
                        <a:t>{number}</a:t>
                      </a:r>
                      <a:endParaRPr kumimoji="1" lang="ja-JP" altLang="en-US" sz="1600" dirty="0"/>
                    </a:p>
                  </a:txBody>
                  <a:tcPr/>
                </a:tc>
                <a:tc>
                  <a:txBody>
                    <a:bodyPr/>
                    <a:lstStyle/>
                    <a:p>
                      <a:r>
                        <a:rPr kumimoji="1" lang="ja-JP" altLang="en-US" sz="1600" dirty="0"/>
                        <a:t>生徒が志望する学校を順番に記載します。</a:t>
                      </a:r>
                    </a:p>
                  </a:txBody>
                  <a:tcPr/>
                </a:tc>
                <a:extLst>
                  <a:ext uri="{0D108BD9-81ED-4DB2-BD59-A6C34878D82A}">
                    <a16:rowId xmlns:a16="http://schemas.microsoft.com/office/drawing/2014/main" val="3354842041"/>
                  </a:ext>
                </a:extLst>
              </a:tr>
            </a:tbl>
          </a:graphicData>
        </a:graphic>
      </p:graphicFrame>
      <p:graphicFrame>
        <p:nvGraphicFramePr>
          <p:cNvPr id="6" name="表 5">
            <a:extLst>
              <a:ext uri="{FF2B5EF4-FFF2-40B4-BE49-F238E27FC236}">
                <a16:creationId xmlns:a16="http://schemas.microsoft.com/office/drawing/2014/main" id="{2F940C87-13F8-6F49-B687-27B78D5FF0A2}"/>
              </a:ext>
            </a:extLst>
          </p:cNvPr>
          <p:cNvGraphicFramePr>
            <a:graphicFrameLocks noGrp="1"/>
          </p:cNvGraphicFramePr>
          <p:nvPr>
            <p:extLst>
              <p:ext uri="{D42A27DB-BD31-4B8C-83A1-F6EECF244321}">
                <p14:modId xmlns:p14="http://schemas.microsoft.com/office/powerpoint/2010/main" val="4123121539"/>
              </p:ext>
            </p:extLst>
          </p:nvPr>
        </p:nvGraphicFramePr>
        <p:xfrm>
          <a:off x="603827" y="4768200"/>
          <a:ext cx="10825018" cy="1320800"/>
        </p:xfrm>
        <a:graphic>
          <a:graphicData uri="http://schemas.openxmlformats.org/drawingml/2006/table">
            <a:tbl>
              <a:tblPr firstRow="1" bandRow="1">
                <a:tableStyleId>{5C22544A-7EE6-4342-B048-85BDC9FD1C3A}</a:tableStyleId>
              </a:tblPr>
              <a:tblGrid>
                <a:gridCol w="3615247">
                  <a:extLst>
                    <a:ext uri="{9D8B030D-6E8A-4147-A177-3AD203B41FA5}">
                      <a16:colId xmlns:a16="http://schemas.microsoft.com/office/drawing/2014/main" val="1271085216"/>
                    </a:ext>
                  </a:extLst>
                </a:gridCol>
                <a:gridCol w="7209771">
                  <a:extLst>
                    <a:ext uri="{9D8B030D-6E8A-4147-A177-3AD203B41FA5}">
                      <a16:colId xmlns:a16="http://schemas.microsoft.com/office/drawing/2014/main" val="591646705"/>
                    </a:ext>
                  </a:extLst>
                </a:gridCol>
              </a:tblGrid>
              <a:tr h="370840">
                <a:tc>
                  <a:txBody>
                    <a:bodyPr/>
                    <a:lstStyle/>
                    <a:p>
                      <a:r>
                        <a:rPr kumimoji="1" lang="ja-JP" altLang="en-US" sz="1600" dirty="0"/>
                        <a:t>列名</a:t>
                      </a:r>
                    </a:p>
                  </a:txBody>
                  <a:tcPr/>
                </a:tc>
                <a:tc>
                  <a:txBody>
                    <a:bodyPr/>
                    <a:lstStyle/>
                    <a:p>
                      <a:r>
                        <a:rPr kumimoji="1" lang="ja-JP" altLang="en-US" sz="1600" dirty="0"/>
                        <a:t>概要</a:t>
                      </a:r>
                    </a:p>
                  </a:txBody>
                  <a:tcPr/>
                </a:tc>
                <a:extLst>
                  <a:ext uri="{0D108BD9-81ED-4DB2-BD59-A6C34878D82A}">
                    <a16:rowId xmlns:a16="http://schemas.microsoft.com/office/drawing/2014/main" val="3682075857"/>
                  </a:ext>
                </a:extLst>
              </a:tr>
              <a:tr h="370840">
                <a:tc>
                  <a:txBody>
                    <a:bodyPr/>
                    <a:lstStyle/>
                    <a:p>
                      <a:r>
                        <a:rPr kumimoji="1" lang="en-US" altLang="ja-JP" sz="1600" dirty="0" err="1"/>
                        <a:t>Student_ID</a:t>
                      </a:r>
                      <a:endParaRPr kumimoji="1" lang="ja-JP" altLang="en-US" sz="1600" dirty="0"/>
                    </a:p>
                  </a:txBody>
                  <a:tcPr/>
                </a:tc>
                <a:tc>
                  <a:txBody>
                    <a:bodyPr/>
                    <a:lstStyle/>
                    <a:p>
                      <a:r>
                        <a:rPr kumimoji="1" lang="ja-JP" altLang="en-US" sz="1600" dirty="0"/>
                        <a:t>生徒の</a:t>
                      </a:r>
                      <a:r>
                        <a:rPr kumimoji="1" lang="en-US" altLang="ja-JP" sz="1600" dirty="0"/>
                        <a:t>ID</a:t>
                      </a:r>
                      <a:r>
                        <a:rPr kumimoji="1" lang="ja-JP" altLang="en-US" sz="1600" dirty="0"/>
                        <a:t>です。</a:t>
                      </a:r>
                    </a:p>
                  </a:txBody>
                  <a:tcPr/>
                </a:tc>
                <a:extLst>
                  <a:ext uri="{0D108BD9-81ED-4DB2-BD59-A6C34878D82A}">
                    <a16:rowId xmlns:a16="http://schemas.microsoft.com/office/drawing/2014/main" val="2880862607"/>
                  </a:ext>
                </a:extLst>
              </a:tr>
              <a:tr h="370840">
                <a:tc>
                  <a:txBody>
                    <a:bodyPr/>
                    <a:lstStyle/>
                    <a:p>
                      <a:r>
                        <a:rPr kumimoji="1" lang="en-US" altLang="ja-JP" sz="1600" dirty="0" err="1"/>
                        <a:t>Student_Point_Subject</a:t>
                      </a:r>
                      <a:r>
                        <a:rPr kumimoji="1" lang="en-US" altLang="ja-JP" sz="1600" dirty="0"/>
                        <a:t>{number}</a:t>
                      </a:r>
                      <a:endParaRPr kumimoji="1" lang="ja-JP" altLang="en-US" sz="1600" dirty="0"/>
                    </a:p>
                  </a:txBody>
                  <a:tcPr/>
                </a:tc>
                <a:tc>
                  <a:txBody>
                    <a:bodyPr/>
                    <a:lstStyle/>
                    <a:p>
                      <a:r>
                        <a:rPr kumimoji="1" lang="ja-JP" altLang="en-US" sz="1600" dirty="0"/>
                        <a:t>生徒が受験した結果の点数です。</a:t>
                      </a:r>
                      <a:r>
                        <a:rPr kumimoji="1" lang="en-US" altLang="ja-JP" sz="1600" dirty="0"/>
                        <a:t>{number}</a:t>
                      </a:r>
                      <a:r>
                        <a:rPr kumimoji="1" lang="ja-JP" altLang="en-US" sz="1600" dirty="0"/>
                        <a:t>は科目ごとに割り振られた番号です。</a:t>
                      </a:r>
                    </a:p>
                  </a:txBody>
                  <a:tcPr/>
                </a:tc>
                <a:extLst>
                  <a:ext uri="{0D108BD9-81ED-4DB2-BD59-A6C34878D82A}">
                    <a16:rowId xmlns:a16="http://schemas.microsoft.com/office/drawing/2014/main" val="3354842041"/>
                  </a:ext>
                </a:extLst>
              </a:tr>
            </a:tbl>
          </a:graphicData>
        </a:graphic>
      </p:graphicFrame>
      <p:sp>
        <p:nvSpPr>
          <p:cNvPr id="8" name="テキスト ボックス 7">
            <a:extLst>
              <a:ext uri="{FF2B5EF4-FFF2-40B4-BE49-F238E27FC236}">
                <a16:creationId xmlns:a16="http://schemas.microsoft.com/office/drawing/2014/main" id="{18D217C9-618B-52FB-91CF-7221BFB098CF}"/>
              </a:ext>
            </a:extLst>
          </p:cNvPr>
          <p:cNvSpPr txBox="1"/>
          <p:nvPr/>
        </p:nvSpPr>
        <p:spPr>
          <a:xfrm>
            <a:off x="325581" y="1651470"/>
            <a:ext cx="3396187" cy="369332"/>
          </a:xfrm>
          <a:prstGeom prst="rect">
            <a:avLst/>
          </a:prstGeom>
          <a:noFill/>
        </p:spPr>
        <p:txBody>
          <a:bodyPr wrap="square">
            <a:spAutoFit/>
          </a:bodyPr>
          <a:lstStyle/>
          <a:p>
            <a:r>
              <a:rPr kumimoji="1" lang="en-US" altLang="ja-JP" dirty="0" err="1"/>
              <a:t>StudentPreference</a:t>
            </a:r>
            <a:endParaRPr kumimoji="1" lang="ja-JP" altLang="en-US" dirty="0"/>
          </a:p>
        </p:txBody>
      </p:sp>
      <p:sp>
        <p:nvSpPr>
          <p:cNvPr id="10" name="テキスト ボックス 9">
            <a:extLst>
              <a:ext uri="{FF2B5EF4-FFF2-40B4-BE49-F238E27FC236}">
                <a16:creationId xmlns:a16="http://schemas.microsoft.com/office/drawing/2014/main" id="{AF454D41-D5AA-8556-8A14-A7970011FB21}"/>
              </a:ext>
            </a:extLst>
          </p:cNvPr>
          <p:cNvSpPr txBox="1"/>
          <p:nvPr/>
        </p:nvSpPr>
        <p:spPr>
          <a:xfrm>
            <a:off x="325581" y="3966513"/>
            <a:ext cx="6168188" cy="369332"/>
          </a:xfrm>
          <a:prstGeom prst="rect">
            <a:avLst/>
          </a:prstGeom>
          <a:noFill/>
        </p:spPr>
        <p:txBody>
          <a:bodyPr wrap="square">
            <a:spAutoFit/>
          </a:bodyPr>
          <a:lstStyle/>
          <a:p>
            <a:r>
              <a:rPr kumimoji="1" lang="en-US" altLang="ja-JP" dirty="0" err="1"/>
              <a:t>StudentTestResult</a:t>
            </a:r>
            <a:endParaRPr kumimoji="1" lang="ja-JP" altLang="en-US" dirty="0"/>
          </a:p>
        </p:txBody>
      </p:sp>
    </p:spTree>
    <p:extLst>
      <p:ext uri="{BB962C8B-B14F-4D97-AF65-F5344CB8AC3E}">
        <p14:creationId xmlns:p14="http://schemas.microsoft.com/office/powerpoint/2010/main" val="3623290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225B04DB-F4A7-640D-8FEC-182E24E33FD6}"/>
              </a:ext>
            </a:extLst>
          </p:cNvPr>
          <p:cNvGraphicFramePr>
            <a:graphicFrameLocks noGrp="1"/>
          </p:cNvGraphicFramePr>
          <p:nvPr>
            <p:extLst>
              <p:ext uri="{D42A27DB-BD31-4B8C-83A1-F6EECF244321}">
                <p14:modId xmlns:p14="http://schemas.microsoft.com/office/powerpoint/2010/main" val="2185689175"/>
              </p:ext>
            </p:extLst>
          </p:nvPr>
        </p:nvGraphicFramePr>
        <p:xfrm>
          <a:off x="384114" y="970912"/>
          <a:ext cx="2880000" cy="180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S3</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S1</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en-US" altLang="ja-JP" sz="1600" dirty="0"/>
                        <a:t>S4</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endParaRPr kumimoji="1" lang="ja-JP" altLang="en-US" sz="1600" dirty="0"/>
                    </a:p>
                  </a:txBody>
                  <a:tcPr/>
                </a:tc>
                <a:tc>
                  <a:txBody>
                    <a:bodyPr/>
                    <a:lstStyle/>
                    <a:p>
                      <a:r>
                        <a:rPr kumimoji="1" lang="en-US" altLang="ja-JP" sz="1600" dirty="0"/>
                        <a:t>S2</a:t>
                      </a:r>
                      <a:endParaRPr kumimoji="1" lang="ja-JP" altLang="en-US" sz="1600" dirty="0"/>
                    </a:p>
                  </a:txBody>
                  <a:tcPr/>
                </a:tc>
                <a:extLst>
                  <a:ext uri="{0D108BD9-81ED-4DB2-BD59-A6C34878D82A}">
                    <a16:rowId xmlns:a16="http://schemas.microsoft.com/office/drawing/2014/main" val="3761047812"/>
                  </a:ext>
                </a:extLst>
              </a:tr>
            </a:tbl>
          </a:graphicData>
        </a:graphic>
      </p:graphicFrame>
      <p:graphicFrame>
        <p:nvGraphicFramePr>
          <p:cNvPr id="5" name="表 4">
            <a:extLst>
              <a:ext uri="{FF2B5EF4-FFF2-40B4-BE49-F238E27FC236}">
                <a16:creationId xmlns:a16="http://schemas.microsoft.com/office/drawing/2014/main" id="{1E314C9A-C4B8-CD0C-AE67-D6C5C903BC90}"/>
              </a:ext>
            </a:extLst>
          </p:cNvPr>
          <p:cNvGraphicFramePr>
            <a:graphicFrameLocks noGrp="1"/>
          </p:cNvGraphicFramePr>
          <p:nvPr>
            <p:extLst>
              <p:ext uri="{D42A27DB-BD31-4B8C-83A1-F6EECF244321}">
                <p14:modId xmlns:p14="http://schemas.microsoft.com/office/powerpoint/2010/main" val="1014814110"/>
              </p:ext>
            </p:extLst>
          </p:nvPr>
        </p:nvGraphicFramePr>
        <p:xfrm>
          <a:off x="384607" y="3901478"/>
          <a:ext cx="3600000" cy="1800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942370112"/>
                    </a:ext>
                  </a:extLst>
                </a:gridCol>
                <a:gridCol w="900000">
                  <a:extLst>
                    <a:ext uri="{9D8B030D-6E8A-4147-A177-3AD203B41FA5}">
                      <a16:colId xmlns:a16="http://schemas.microsoft.com/office/drawing/2014/main" val="2030742390"/>
                    </a:ext>
                  </a:extLst>
                </a:gridCol>
                <a:gridCol w="900000">
                  <a:extLst>
                    <a:ext uri="{9D8B030D-6E8A-4147-A177-3AD203B41FA5}">
                      <a16:colId xmlns:a16="http://schemas.microsoft.com/office/drawing/2014/main" val="669948214"/>
                    </a:ext>
                  </a:extLst>
                </a:gridCol>
                <a:gridCol w="900000">
                  <a:extLst>
                    <a:ext uri="{9D8B030D-6E8A-4147-A177-3AD203B41FA5}">
                      <a16:colId xmlns:a16="http://schemas.microsoft.com/office/drawing/2014/main" val="1703746242"/>
                    </a:ext>
                  </a:extLst>
                </a:gridCol>
              </a:tblGrid>
              <a:tr h="360000">
                <a:tc>
                  <a:txBody>
                    <a:bodyPr/>
                    <a:lstStyle/>
                    <a:p>
                      <a:r>
                        <a:rPr kumimoji="1" lang="en-US" altLang="ja-JP" sz="1600" dirty="0"/>
                        <a:t>S1(1)</a:t>
                      </a:r>
                      <a:endParaRPr kumimoji="1" lang="ja-JP" altLang="en-US" sz="1600" dirty="0"/>
                    </a:p>
                  </a:txBody>
                  <a:tcPr/>
                </a:tc>
                <a:tc>
                  <a:txBody>
                    <a:bodyPr/>
                    <a:lstStyle/>
                    <a:p>
                      <a:r>
                        <a:rPr kumimoji="1" lang="en-US" altLang="ja-JP" sz="1600" dirty="0"/>
                        <a:t>S2(1)</a:t>
                      </a:r>
                      <a:endParaRPr kumimoji="1" lang="ja-JP" altLang="en-US" sz="1600" dirty="0"/>
                    </a:p>
                  </a:txBody>
                  <a:tcPr/>
                </a:tc>
                <a:tc>
                  <a:txBody>
                    <a:bodyPr/>
                    <a:lstStyle/>
                    <a:p>
                      <a:r>
                        <a:rPr kumimoji="1" lang="en-US" altLang="ja-JP" sz="1600" dirty="0"/>
                        <a:t>S3(1)</a:t>
                      </a:r>
                      <a:endParaRPr kumimoji="1" lang="ja-JP" altLang="en-US" sz="1600" dirty="0"/>
                    </a:p>
                  </a:txBody>
                  <a:tcPr/>
                </a:tc>
                <a:tc>
                  <a:txBody>
                    <a:bodyPr/>
                    <a:lstStyle/>
                    <a:p>
                      <a:r>
                        <a:rPr kumimoji="1" lang="en-US" altLang="ja-JP" sz="1600" dirty="0"/>
                        <a:t>S4(1)</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I4</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I2</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I2</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I3</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I1</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I1</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en-US" altLang="ja-JP" sz="1600" dirty="0"/>
                        <a:t>I3</a:t>
                      </a:r>
                      <a:endParaRPr kumimoji="1" lang="ja-JP" altLang="en-US" sz="1600" dirty="0"/>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3761047812"/>
                  </a:ext>
                </a:extLst>
              </a:tr>
            </a:tbl>
          </a:graphicData>
        </a:graphic>
      </p:graphicFrame>
      <p:graphicFrame>
        <p:nvGraphicFramePr>
          <p:cNvPr id="6" name="表 5">
            <a:extLst>
              <a:ext uri="{FF2B5EF4-FFF2-40B4-BE49-F238E27FC236}">
                <a16:creationId xmlns:a16="http://schemas.microsoft.com/office/drawing/2014/main" id="{3C2B3A75-FA59-2887-E4CA-078FE0769D08}"/>
              </a:ext>
            </a:extLst>
          </p:cNvPr>
          <p:cNvGraphicFramePr>
            <a:graphicFrameLocks noGrp="1"/>
          </p:cNvGraphicFramePr>
          <p:nvPr>
            <p:extLst>
              <p:ext uri="{D42A27DB-BD31-4B8C-83A1-F6EECF244321}">
                <p14:modId xmlns:p14="http://schemas.microsoft.com/office/powerpoint/2010/main" val="3012032529"/>
              </p:ext>
            </p:extLst>
          </p:nvPr>
        </p:nvGraphicFramePr>
        <p:xfrm>
          <a:off x="5589449" y="3896656"/>
          <a:ext cx="5400000" cy="18000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3420727836"/>
                    </a:ext>
                  </a:extLst>
                </a:gridCol>
                <a:gridCol w="1080000">
                  <a:extLst>
                    <a:ext uri="{9D8B030D-6E8A-4147-A177-3AD203B41FA5}">
                      <a16:colId xmlns:a16="http://schemas.microsoft.com/office/drawing/2014/main" val="942370112"/>
                    </a:ext>
                  </a:extLst>
                </a:gridCol>
                <a:gridCol w="1080000">
                  <a:extLst>
                    <a:ext uri="{9D8B030D-6E8A-4147-A177-3AD203B41FA5}">
                      <a16:colId xmlns:a16="http://schemas.microsoft.com/office/drawing/2014/main" val="2030742390"/>
                    </a:ext>
                  </a:extLst>
                </a:gridCol>
                <a:gridCol w="1080000">
                  <a:extLst>
                    <a:ext uri="{9D8B030D-6E8A-4147-A177-3AD203B41FA5}">
                      <a16:colId xmlns:a16="http://schemas.microsoft.com/office/drawing/2014/main" val="669948214"/>
                    </a:ext>
                  </a:extLst>
                </a:gridCol>
                <a:gridCol w="1080000">
                  <a:extLst>
                    <a:ext uri="{9D8B030D-6E8A-4147-A177-3AD203B41FA5}">
                      <a16:colId xmlns:a16="http://schemas.microsoft.com/office/drawing/2014/main" val="1703746242"/>
                    </a:ext>
                  </a:extLst>
                </a:gridCol>
              </a:tblGrid>
              <a:tr h="360000">
                <a:tc>
                  <a:txBody>
                    <a:bodyPr/>
                    <a:lstStyle/>
                    <a:p>
                      <a:r>
                        <a:rPr kumimoji="1" lang="en-US" altLang="ja-JP" sz="1600" dirty="0"/>
                        <a:t>I</a:t>
                      </a:r>
                      <a:r>
                        <a:rPr kumimoji="1" lang="ja-JP" altLang="en-US" sz="1600" dirty="0"/>
                        <a:t>側</a:t>
                      </a:r>
                      <a:r>
                        <a:rPr kumimoji="1" lang="en-US" altLang="ja-JP" sz="1600" dirty="0"/>
                        <a:t>DA</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①</a:t>
                      </a:r>
                    </a:p>
                  </a:txBody>
                  <a:tcPr/>
                </a:tc>
                <a:tc>
                  <a:txBody>
                    <a:bodyPr/>
                    <a:lstStyle/>
                    <a:p>
                      <a:r>
                        <a:rPr kumimoji="1" lang="en-US" altLang="ja-JP" sz="1600" strike="sngStrike" dirty="0"/>
                        <a:t>I1</a:t>
                      </a:r>
                      <a:r>
                        <a:rPr kumimoji="1" lang="en-US" altLang="ja-JP" sz="1600" dirty="0"/>
                        <a:t>,I2,</a:t>
                      </a:r>
                      <a:r>
                        <a:rPr kumimoji="1" lang="en-US" altLang="ja-JP" sz="1600" strike="sngStrike" dirty="0"/>
                        <a:t>I3</a:t>
                      </a:r>
                      <a:endParaRPr kumimoji="1" lang="ja-JP" altLang="en-US" sz="1600" strike="sngStrike" dirty="0"/>
                    </a:p>
                  </a:txBody>
                  <a:tcPr/>
                </a:tc>
                <a:tc>
                  <a:txBody>
                    <a:bodyPr/>
                    <a:lstStyle/>
                    <a:p>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ja-JP" altLang="en-US" sz="1600" dirty="0"/>
                        <a:t>②</a:t>
                      </a:r>
                    </a:p>
                  </a:txBody>
                  <a:tcPr/>
                </a:tc>
                <a:tc>
                  <a:txBody>
                    <a:bodyPr/>
                    <a:lstStyle/>
                    <a:p>
                      <a:r>
                        <a:rPr kumimoji="1" lang="en-US" altLang="ja-JP" sz="1600" dirty="0"/>
                        <a:t>I2</a:t>
                      </a:r>
                      <a:endParaRPr kumimoji="1" lang="ja-JP" altLang="en-US" sz="1600" dirty="0"/>
                    </a:p>
                  </a:txBody>
                  <a:tcPr/>
                </a:tc>
                <a:tc>
                  <a:txBody>
                    <a:bodyPr/>
                    <a:lstStyle/>
                    <a:p>
                      <a:r>
                        <a:rPr kumimoji="1" lang="en-US" altLang="ja-JP" sz="1600" strike="sngStrike" dirty="0"/>
                        <a:t>I1</a:t>
                      </a:r>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ja-JP" altLang="en-US" sz="1600" dirty="0"/>
                        <a:t>③</a:t>
                      </a:r>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I1,</a:t>
                      </a:r>
                      <a:r>
                        <a:rPr kumimoji="1" lang="en-US" altLang="ja-JP" sz="1600" strike="sngStrike" dirty="0"/>
                        <a:t>I4</a:t>
                      </a:r>
                      <a:endParaRPr kumimoji="1" lang="ja-JP" altLang="en-US" sz="1600" strike="sngStrike" dirty="0"/>
                    </a:p>
                  </a:txBody>
                  <a:tcPr/>
                </a:tc>
                <a:tc>
                  <a:txBody>
                    <a:bodyPr/>
                    <a:lstStyle/>
                    <a:p>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ja-JP" altLang="en-US" sz="1600" b="1" dirty="0"/>
                        <a:t>④</a:t>
                      </a:r>
                    </a:p>
                  </a:txBody>
                  <a:tcPr/>
                </a:tc>
                <a:tc>
                  <a:txBody>
                    <a:bodyPr/>
                    <a:lstStyle/>
                    <a:p>
                      <a:r>
                        <a:rPr kumimoji="1" lang="en-US" altLang="ja-JP" sz="1600" b="1" dirty="0"/>
                        <a:t>I2</a:t>
                      </a:r>
                      <a:endParaRPr kumimoji="1" lang="ja-JP" altLang="en-US" sz="1600" b="1" dirty="0"/>
                    </a:p>
                  </a:txBody>
                  <a:tcPr/>
                </a:tc>
                <a:tc>
                  <a:txBody>
                    <a:bodyPr/>
                    <a:lstStyle/>
                    <a:p>
                      <a:r>
                        <a:rPr kumimoji="1" lang="en-US" altLang="ja-JP" sz="1600" b="1" dirty="0"/>
                        <a:t>I3</a:t>
                      </a:r>
                      <a:endParaRPr kumimoji="1" lang="ja-JP" altLang="en-US" sz="1600" b="1" dirty="0"/>
                    </a:p>
                  </a:txBody>
                  <a:tcPr/>
                </a:tc>
                <a:tc>
                  <a:txBody>
                    <a:bodyPr/>
                    <a:lstStyle/>
                    <a:p>
                      <a:r>
                        <a:rPr kumimoji="1" lang="en-US" altLang="ja-JP" sz="1600" b="1" dirty="0"/>
                        <a:t>I1</a:t>
                      </a:r>
                      <a:endParaRPr kumimoji="1" lang="ja-JP" altLang="en-US" sz="1600" b="1" dirty="0"/>
                    </a:p>
                  </a:txBody>
                  <a:tcPr/>
                </a:tc>
                <a:tc>
                  <a:txBody>
                    <a:bodyPr/>
                    <a:lstStyle/>
                    <a:p>
                      <a:r>
                        <a:rPr kumimoji="1" lang="en-US" altLang="ja-JP" sz="1600" b="1" dirty="0"/>
                        <a:t>I4</a:t>
                      </a:r>
                      <a:endParaRPr kumimoji="1" lang="ja-JP" altLang="en-US" sz="1600" b="1" dirty="0"/>
                    </a:p>
                  </a:txBody>
                  <a:tcPr/>
                </a:tc>
                <a:extLst>
                  <a:ext uri="{0D108BD9-81ED-4DB2-BD59-A6C34878D82A}">
                    <a16:rowId xmlns:a16="http://schemas.microsoft.com/office/drawing/2014/main" val="3761047812"/>
                  </a:ext>
                </a:extLst>
              </a:tr>
            </a:tbl>
          </a:graphicData>
        </a:graphic>
      </p:graphicFrame>
      <p:sp>
        <p:nvSpPr>
          <p:cNvPr id="7" name="テキスト ボックス 6">
            <a:extLst>
              <a:ext uri="{FF2B5EF4-FFF2-40B4-BE49-F238E27FC236}">
                <a16:creationId xmlns:a16="http://schemas.microsoft.com/office/drawing/2014/main" id="{34F19893-EFB4-DB35-A67C-8AE6F9B5CE58}"/>
              </a:ext>
            </a:extLst>
          </p:cNvPr>
          <p:cNvSpPr txBox="1"/>
          <p:nvPr/>
        </p:nvSpPr>
        <p:spPr>
          <a:xfrm>
            <a:off x="0" y="0"/>
            <a:ext cx="8289449" cy="369332"/>
          </a:xfrm>
          <a:prstGeom prst="rect">
            <a:avLst/>
          </a:prstGeom>
          <a:noFill/>
        </p:spPr>
        <p:txBody>
          <a:bodyPr wrap="none" rtlCol="0">
            <a:spAutoFit/>
          </a:bodyPr>
          <a:lstStyle/>
          <a:p>
            <a:r>
              <a:rPr kumimoji="1" lang="ja-JP" altLang="en-US" dirty="0"/>
              <a:t>事例①　実質</a:t>
            </a:r>
            <a:r>
              <a:rPr kumimoji="1" lang="en-US" altLang="ja-JP" dirty="0"/>
              <a:t>1</a:t>
            </a:r>
            <a:r>
              <a:rPr kumimoji="1" lang="ja-JP" altLang="en-US" dirty="0"/>
              <a:t>対</a:t>
            </a:r>
            <a:r>
              <a:rPr kumimoji="1" lang="en-US" altLang="ja-JP" dirty="0"/>
              <a:t>1</a:t>
            </a:r>
            <a:r>
              <a:rPr kumimoji="1" lang="ja-JP" altLang="en-US" dirty="0"/>
              <a:t>マッチング・アウトサイドオプションがあるが、影響しない</a:t>
            </a:r>
          </a:p>
        </p:txBody>
      </p:sp>
      <p:sp>
        <p:nvSpPr>
          <p:cNvPr id="8" name="テキスト ボックス 7">
            <a:extLst>
              <a:ext uri="{FF2B5EF4-FFF2-40B4-BE49-F238E27FC236}">
                <a16:creationId xmlns:a16="http://schemas.microsoft.com/office/drawing/2014/main" id="{E6D47E3E-B866-D9DC-A9AD-C95956664DD5}"/>
              </a:ext>
            </a:extLst>
          </p:cNvPr>
          <p:cNvSpPr txBox="1"/>
          <p:nvPr/>
        </p:nvSpPr>
        <p:spPr>
          <a:xfrm>
            <a:off x="5589449" y="3372492"/>
            <a:ext cx="4083169" cy="338554"/>
          </a:xfrm>
          <a:prstGeom prst="rect">
            <a:avLst/>
          </a:prstGeom>
          <a:noFill/>
        </p:spPr>
        <p:txBody>
          <a:bodyPr wrap="none" rtlCol="0">
            <a:spAutoFit/>
          </a:bodyPr>
          <a:lstStyle/>
          <a:p>
            <a:r>
              <a:rPr kumimoji="1" lang="ja-JP" altLang="en-US" sz="1600" dirty="0"/>
              <a:t>実行プロセス（最下段がマッチング結果）</a:t>
            </a:r>
          </a:p>
        </p:txBody>
      </p:sp>
      <p:sp>
        <p:nvSpPr>
          <p:cNvPr id="9" name="テキスト ボックス 8">
            <a:extLst>
              <a:ext uri="{FF2B5EF4-FFF2-40B4-BE49-F238E27FC236}">
                <a16:creationId xmlns:a16="http://schemas.microsoft.com/office/drawing/2014/main" id="{B0C481C0-5972-3034-49CC-0283D9D3C04A}"/>
              </a:ext>
            </a:extLst>
          </p:cNvPr>
          <p:cNvSpPr txBox="1"/>
          <p:nvPr/>
        </p:nvSpPr>
        <p:spPr>
          <a:xfrm>
            <a:off x="384114" y="3454730"/>
            <a:ext cx="1620957" cy="338554"/>
          </a:xfrm>
          <a:prstGeom prst="rect">
            <a:avLst/>
          </a:prstGeom>
          <a:noFill/>
        </p:spPr>
        <p:txBody>
          <a:bodyPr wrap="none" rtlCol="0">
            <a:spAutoFit/>
          </a:bodyPr>
          <a:lstStyle/>
          <a:p>
            <a:r>
              <a:rPr kumimoji="1" lang="ja-JP" altLang="en-US" sz="1600" dirty="0"/>
              <a:t>学校側優先順位</a:t>
            </a:r>
          </a:p>
        </p:txBody>
      </p:sp>
      <p:sp>
        <p:nvSpPr>
          <p:cNvPr id="10" name="テキスト ボックス 9">
            <a:extLst>
              <a:ext uri="{FF2B5EF4-FFF2-40B4-BE49-F238E27FC236}">
                <a16:creationId xmlns:a16="http://schemas.microsoft.com/office/drawing/2014/main" id="{37E692E3-7047-4268-7372-690B498D82B2}"/>
              </a:ext>
            </a:extLst>
          </p:cNvPr>
          <p:cNvSpPr txBox="1"/>
          <p:nvPr/>
        </p:nvSpPr>
        <p:spPr>
          <a:xfrm>
            <a:off x="384114" y="601580"/>
            <a:ext cx="1620957" cy="338554"/>
          </a:xfrm>
          <a:prstGeom prst="rect">
            <a:avLst/>
          </a:prstGeom>
          <a:noFill/>
        </p:spPr>
        <p:txBody>
          <a:bodyPr wrap="none" rtlCol="0">
            <a:spAutoFit/>
          </a:bodyPr>
          <a:lstStyle/>
          <a:p>
            <a:r>
              <a:rPr lang="ja-JP" altLang="en-US" sz="1600" dirty="0"/>
              <a:t>生徒</a:t>
            </a:r>
            <a:r>
              <a:rPr kumimoji="1" lang="ja-JP" altLang="en-US" sz="1600" dirty="0"/>
              <a:t>側志望順位</a:t>
            </a:r>
          </a:p>
        </p:txBody>
      </p:sp>
      <p:graphicFrame>
        <p:nvGraphicFramePr>
          <p:cNvPr id="12" name="表 11">
            <a:extLst>
              <a:ext uri="{FF2B5EF4-FFF2-40B4-BE49-F238E27FC236}">
                <a16:creationId xmlns:a16="http://schemas.microsoft.com/office/drawing/2014/main" id="{3C0D0B45-C4BC-C51F-DD53-C465C1D1CFEC}"/>
              </a:ext>
            </a:extLst>
          </p:cNvPr>
          <p:cNvGraphicFramePr>
            <a:graphicFrameLocks noGrp="1"/>
          </p:cNvGraphicFramePr>
          <p:nvPr>
            <p:extLst>
              <p:ext uri="{D42A27DB-BD31-4B8C-83A1-F6EECF244321}">
                <p14:modId xmlns:p14="http://schemas.microsoft.com/office/powerpoint/2010/main" val="1876996111"/>
              </p:ext>
            </p:extLst>
          </p:nvPr>
        </p:nvGraphicFramePr>
        <p:xfrm>
          <a:off x="3817014" y="970912"/>
          <a:ext cx="3600000" cy="180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ja-JP" altLang="en-US" sz="1600" dirty="0"/>
                        <a:t>科目</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extLst>
                  <a:ext uri="{0D108BD9-81ED-4DB2-BD59-A6C34878D82A}">
                    <a16:rowId xmlns:a16="http://schemas.microsoft.com/office/drawing/2014/main" val="3761047812"/>
                  </a:ext>
                </a:extLst>
              </a:tr>
            </a:tbl>
          </a:graphicData>
        </a:graphic>
      </p:graphicFrame>
      <p:sp>
        <p:nvSpPr>
          <p:cNvPr id="13" name="テキスト ボックス 12">
            <a:extLst>
              <a:ext uri="{FF2B5EF4-FFF2-40B4-BE49-F238E27FC236}">
                <a16:creationId xmlns:a16="http://schemas.microsoft.com/office/drawing/2014/main" id="{23F28AFE-002F-893F-3096-74D58BF5FC96}"/>
              </a:ext>
            </a:extLst>
          </p:cNvPr>
          <p:cNvSpPr txBox="1"/>
          <p:nvPr/>
        </p:nvSpPr>
        <p:spPr>
          <a:xfrm>
            <a:off x="3817014" y="601580"/>
            <a:ext cx="1210588" cy="338554"/>
          </a:xfrm>
          <a:prstGeom prst="rect">
            <a:avLst/>
          </a:prstGeom>
          <a:noFill/>
        </p:spPr>
        <p:txBody>
          <a:bodyPr wrap="none" rtlCol="0">
            <a:spAutoFit/>
          </a:bodyPr>
          <a:lstStyle/>
          <a:p>
            <a:r>
              <a:rPr kumimoji="1" lang="ja-JP" altLang="en-US" sz="1600" dirty="0"/>
              <a:t>生徒側素点</a:t>
            </a:r>
          </a:p>
        </p:txBody>
      </p:sp>
      <p:sp>
        <p:nvSpPr>
          <p:cNvPr id="15" name="テキスト ボックス 14">
            <a:extLst>
              <a:ext uri="{FF2B5EF4-FFF2-40B4-BE49-F238E27FC236}">
                <a16:creationId xmlns:a16="http://schemas.microsoft.com/office/drawing/2014/main" id="{D0E85B6F-9CAB-493A-AA20-23EAAE67986F}"/>
              </a:ext>
            </a:extLst>
          </p:cNvPr>
          <p:cNvSpPr txBox="1"/>
          <p:nvPr/>
        </p:nvSpPr>
        <p:spPr>
          <a:xfrm>
            <a:off x="7991931" y="632358"/>
            <a:ext cx="1210588" cy="338554"/>
          </a:xfrm>
          <a:prstGeom prst="rect">
            <a:avLst/>
          </a:prstGeom>
          <a:noFill/>
        </p:spPr>
        <p:txBody>
          <a:bodyPr wrap="none" rtlCol="0">
            <a:spAutoFit/>
          </a:bodyPr>
          <a:lstStyle/>
          <a:p>
            <a:r>
              <a:rPr kumimoji="1" lang="ja-JP" altLang="en-US" sz="1600" dirty="0"/>
              <a:t>学校側配点</a:t>
            </a:r>
          </a:p>
        </p:txBody>
      </p:sp>
      <p:graphicFrame>
        <p:nvGraphicFramePr>
          <p:cNvPr id="16" name="表 15">
            <a:extLst>
              <a:ext uri="{FF2B5EF4-FFF2-40B4-BE49-F238E27FC236}">
                <a16:creationId xmlns:a16="http://schemas.microsoft.com/office/drawing/2014/main" id="{3C8A9B96-D9D6-D38B-7165-02AF1210FF2C}"/>
              </a:ext>
            </a:extLst>
          </p:cNvPr>
          <p:cNvGraphicFramePr>
            <a:graphicFrameLocks noGrp="1"/>
          </p:cNvGraphicFramePr>
          <p:nvPr>
            <p:extLst>
              <p:ext uri="{D42A27DB-BD31-4B8C-83A1-F6EECF244321}">
                <p14:modId xmlns:p14="http://schemas.microsoft.com/office/powerpoint/2010/main" val="603476454"/>
              </p:ext>
            </p:extLst>
          </p:nvPr>
        </p:nvGraphicFramePr>
        <p:xfrm>
          <a:off x="7980922" y="970912"/>
          <a:ext cx="3600000" cy="180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ja-JP" altLang="en-US" sz="1600" dirty="0"/>
                        <a:t>科目</a:t>
                      </a:r>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200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300</a:t>
                      </a:r>
                      <a:endParaRPr kumimoji="1" lang="ja-JP" altLang="en-US" sz="1600" strike="noStrike" dirty="0"/>
                    </a:p>
                  </a:txBody>
                  <a:tcPr/>
                </a:tc>
                <a:tc>
                  <a:txBody>
                    <a:bodyPr/>
                    <a:lstStyle/>
                    <a:p>
                      <a:r>
                        <a:rPr kumimoji="1" lang="en-US" altLang="ja-JP" sz="1600" strike="noStrike" dirty="0"/>
                        <a:t>500</a:t>
                      </a:r>
                      <a:endParaRPr kumimoji="1" lang="ja-JP" altLang="en-US" sz="1600" strike="noStrike" dirty="0"/>
                    </a:p>
                  </a:txBody>
                  <a:tcPr/>
                </a:tc>
                <a:extLst>
                  <a:ext uri="{0D108BD9-81ED-4DB2-BD59-A6C34878D82A}">
                    <a16:rowId xmlns:a16="http://schemas.microsoft.com/office/drawing/2014/main" val="3761047812"/>
                  </a:ext>
                </a:extLst>
              </a:tr>
            </a:tbl>
          </a:graphicData>
        </a:graphic>
      </p:graphicFrame>
    </p:spTree>
    <p:extLst>
      <p:ext uri="{BB962C8B-B14F-4D97-AF65-F5344CB8AC3E}">
        <p14:creationId xmlns:p14="http://schemas.microsoft.com/office/powerpoint/2010/main" val="3821533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FB260-BB2B-27A0-53DE-6E3766C91DC2}"/>
            </a:ext>
          </a:extLst>
        </p:cNvPr>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BAAA7FBA-8AFB-ED6A-1772-A3CF9A8132E9}"/>
              </a:ext>
            </a:extLst>
          </p:cNvPr>
          <p:cNvGraphicFramePr>
            <a:graphicFrameLocks noGrp="1"/>
          </p:cNvGraphicFramePr>
          <p:nvPr>
            <p:extLst>
              <p:ext uri="{D42A27DB-BD31-4B8C-83A1-F6EECF244321}">
                <p14:modId xmlns:p14="http://schemas.microsoft.com/office/powerpoint/2010/main" val="220686854"/>
              </p:ext>
            </p:extLst>
          </p:nvPr>
        </p:nvGraphicFramePr>
        <p:xfrm>
          <a:off x="384114" y="970912"/>
          <a:ext cx="2880000" cy="180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S1</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S2</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S3</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S4</a:t>
                      </a:r>
                      <a:endParaRPr kumimoji="1" lang="ja-JP" altLang="en-US" sz="1600" dirty="0"/>
                    </a:p>
                  </a:txBody>
                  <a:tcPr/>
                </a:tc>
                <a:tc>
                  <a:txBody>
                    <a:bodyPr/>
                    <a:lstStyle/>
                    <a:p>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S1</a:t>
                      </a:r>
                      <a:endParaRPr kumimoji="1" lang="ja-JP" altLang="en-US" sz="1600" dirty="0"/>
                    </a:p>
                  </a:txBody>
                  <a:tcPr/>
                </a:tc>
                <a:extLst>
                  <a:ext uri="{0D108BD9-81ED-4DB2-BD59-A6C34878D82A}">
                    <a16:rowId xmlns:a16="http://schemas.microsoft.com/office/drawing/2014/main" val="267597413"/>
                  </a:ext>
                </a:extLst>
              </a:tr>
              <a:tr h="360000">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3761047812"/>
                  </a:ext>
                </a:extLst>
              </a:tr>
            </a:tbl>
          </a:graphicData>
        </a:graphic>
      </p:graphicFrame>
      <p:graphicFrame>
        <p:nvGraphicFramePr>
          <p:cNvPr id="5" name="表 4">
            <a:extLst>
              <a:ext uri="{FF2B5EF4-FFF2-40B4-BE49-F238E27FC236}">
                <a16:creationId xmlns:a16="http://schemas.microsoft.com/office/drawing/2014/main" id="{E822EF37-E29A-BEE3-F262-0A3C8F22328F}"/>
              </a:ext>
            </a:extLst>
          </p:cNvPr>
          <p:cNvGraphicFramePr>
            <a:graphicFrameLocks noGrp="1"/>
          </p:cNvGraphicFramePr>
          <p:nvPr>
            <p:extLst>
              <p:ext uri="{D42A27DB-BD31-4B8C-83A1-F6EECF244321}">
                <p14:modId xmlns:p14="http://schemas.microsoft.com/office/powerpoint/2010/main" val="1807852199"/>
              </p:ext>
            </p:extLst>
          </p:nvPr>
        </p:nvGraphicFramePr>
        <p:xfrm>
          <a:off x="384607" y="3901478"/>
          <a:ext cx="3600000" cy="1800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942370112"/>
                    </a:ext>
                  </a:extLst>
                </a:gridCol>
                <a:gridCol w="900000">
                  <a:extLst>
                    <a:ext uri="{9D8B030D-6E8A-4147-A177-3AD203B41FA5}">
                      <a16:colId xmlns:a16="http://schemas.microsoft.com/office/drawing/2014/main" val="2030742390"/>
                    </a:ext>
                  </a:extLst>
                </a:gridCol>
                <a:gridCol w="900000">
                  <a:extLst>
                    <a:ext uri="{9D8B030D-6E8A-4147-A177-3AD203B41FA5}">
                      <a16:colId xmlns:a16="http://schemas.microsoft.com/office/drawing/2014/main" val="669948214"/>
                    </a:ext>
                  </a:extLst>
                </a:gridCol>
                <a:gridCol w="900000">
                  <a:extLst>
                    <a:ext uri="{9D8B030D-6E8A-4147-A177-3AD203B41FA5}">
                      <a16:colId xmlns:a16="http://schemas.microsoft.com/office/drawing/2014/main" val="1703746242"/>
                    </a:ext>
                  </a:extLst>
                </a:gridCol>
              </a:tblGrid>
              <a:tr h="360000">
                <a:tc>
                  <a:txBody>
                    <a:bodyPr/>
                    <a:lstStyle/>
                    <a:p>
                      <a:r>
                        <a:rPr kumimoji="1" lang="en-US" altLang="ja-JP" sz="1600" dirty="0"/>
                        <a:t>S1(1)</a:t>
                      </a:r>
                      <a:endParaRPr kumimoji="1" lang="ja-JP" altLang="en-US" sz="1600" dirty="0"/>
                    </a:p>
                  </a:txBody>
                  <a:tcPr/>
                </a:tc>
                <a:tc>
                  <a:txBody>
                    <a:bodyPr/>
                    <a:lstStyle/>
                    <a:p>
                      <a:r>
                        <a:rPr kumimoji="1" lang="en-US" altLang="ja-JP" sz="1600" dirty="0"/>
                        <a:t>S2(1)</a:t>
                      </a:r>
                      <a:endParaRPr kumimoji="1" lang="ja-JP" altLang="en-US" sz="1600" dirty="0"/>
                    </a:p>
                  </a:txBody>
                  <a:tcPr/>
                </a:tc>
                <a:tc>
                  <a:txBody>
                    <a:bodyPr/>
                    <a:lstStyle/>
                    <a:p>
                      <a:r>
                        <a:rPr kumimoji="1" lang="en-US" altLang="ja-JP" sz="1600" dirty="0"/>
                        <a:t>S3(1)</a:t>
                      </a:r>
                      <a:endParaRPr kumimoji="1" lang="ja-JP" altLang="en-US" sz="1600" dirty="0"/>
                    </a:p>
                  </a:txBody>
                  <a:tcPr/>
                </a:tc>
                <a:tc>
                  <a:txBody>
                    <a:bodyPr/>
                    <a:lstStyle/>
                    <a:p>
                      <a:r>
                        <a:rPr kumimoji="1" lang="en-US" altLang="ja-JP" sz="1600" dirty="0"/>
                        <a:t>S4(1)</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I3</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I4</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I1</a:t>
                      </a:r>
                      <a:endParaRPr kumimoji="1" lang="ja-JP" altLang="en-US" sz="1600" dirty="0"/>
                    </a:p>
                  </a:txBody>
                  <a:tcPr/>
                </a:tc>
                <a:extLst>
                  <a:ext uri="{0D108BD9-81ED-4DB2-BD59-A6C34878D82A}">
                    <a16:rowId xmlns:a16="http://schemas.microsoft.com/office/drawing/2014/main" val="1926637770"/>
                  </a:ext>
                </a:extLst>
              </a:tr>
              <a:tr h="360000">
                <a:tc>
                  <a:txBody>
                    <a:bodyPr/>
                    <a:lstStyle/>
                    <a:p>
                      <a:endParaRPr kumimoji="1" lang="ja-JP" altLang="en-US" sz="1600" dirty="0"/>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I2</a:t>
                      </a:r>
                      <a:endParaRPr kumimoji="1" lang="ja-JP" altLang="en-US" sz="1600" dirty="0"/>
                    </a:p>
                  </a:txBody>
                  <a:tcPr/>
                </a:tc>
                <a:extLst>
                  <a:ext uri="{0D108BD9-81ED-4DB2-BD59-A6C34878D82A}">
                    <a16:rowId xmlns:a16="http://schemas.microsoft.com/office/drawing/2014/main" val="267597413"/>
                  </a:ext>
                </a:extLst>
              </a:tr>
              <a:tr h="360000">
                <a:tc>
                  <a:txBody>
                    <a:bodyPr/>
                    <a:lstStyle/>
                    <a:p>
                      <a:endParaRPr kumimoji="1" lang="ja-JP" altLang="en-US" sz="1600" dirty="0"/>
                    </a:p>
                  </a:txBody>
                  <a:tcPr/>
                </a:tc>
                <a:tc>
                  <a:txBody>
                    <a:bodyPr/>
                    <a:lstStyle/>
                    <a:p>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3761047812"/>
                  </a:ext>
                </a:extLst>
              </a:tr>
            </a:tbl>
          </a:graphicData>
        </a:graphic>
      </p:graphicFrame>
      <p:graphicFrame>
        <p:nvGraphicFramePr>
          <p:cNvPr id="6" name="表 5">
            <a:extLst>
              <a:ext uri="{FF2B5EF4-FFF2-40B4-BE49-F238E27FC236}">
                <a16:creationId xmlns:a16="http://schemas.microsoft.com/office/drawing/2014/main" id="{567AD48B-45DE-B6EE-F080-F540223C6994}"/>
              </a:ext>
            </a:extLst>
          </p:cNvPr>
          <p:cNvGraphicFramePr>
            <a:graphicFrameLocks noGrp="1"/>
          </p:cNvGraphicFramePr>
          <p:nvPr>
            <p:extLst>
              <p:ext uri="{D42A27DB-BD31-4B8C-83A1-F6EECF244321}">
                <p14:modId xmlns:p14="http://schemas.microsoft.com/office/powerpoint/2010/main" val="3723247602"/>
              </p:ext>
            </p:extLst>
          </p:nvPr>
        </p:nvGraphicFramePr>
        <p:xfrm>
          <a:off x="5589449" y="3896656"/>
          <a:ext cx="5400000" cy="14400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3420727836"/>
                    </a:ext>
                  </a:extLst>
                </a:gridCol>
                <a:gridCol w="1080000">
                  <a:extLst>
                    <a:ext uri="{9D8B030D-6E8A-4147-A177-3AD203B41FA5}">
                      <a16:colId xmlns:a16="http://schemas.microsoft.com/office/drawing/2014/main" val="942370112"/>
                    </a:ext>
                  </a:extLst>
                </a:gridCol>
                <a:gridCol w="1080000">
                  <a:extLst>
                    <a:ext uri="{9D8B030D-6E8A-4147-A177-3AD203B41FA5}">
                      <a16:colId xmlns:a16="http://schemas.microsoft.com/office/drawing/2014/main" val="2030742390"/>
                    </a:ext>
                  </a:extLst>
                </a:gridCol>
                <a:gridCol w="1080000">
                  <a:extLst>
                    <a:ext uri="{9D8B030D-6E8A-4147-A177-3AD203B41FA5}">
                      <a16:colId xmlns:a16="http://schemas.microsoft.com/office/drawing/2014/main" val="669948214"/>
                    </a:ext>
                  </a:extLst>
                </a:gridCol>
                <a:gridCol w="1080000">
                  <a:extLst>
                    <a:ext uri="{9D8B030D-6E8A-4147-A177-3AD203B41FA5}">
                      <a16:colId xmlns:a16="http://schemas.microsoft.com/office/drawing/2014/main" val="1703746242"/>
                    </a:ext>
                  </a:extLst>
                </a:gridCol>
              </a:tblGrid>
              <a:tr h="360000">
                <a:tc>
                  <a:txBody>
                    <a:bodyPr/>
                    <a:lstStyle/>
                    <a:p>
                      <a:r>
                        <a:rPr kumimoji="1" lang="en-US" altLang="ja-JP" sz="1600" dirty="0"/>
                        <a:t>I</a:t>
                      </a:r>
                      <a:r>
                        <a:rPr kumimoji="1" lang="ja-JP" altLang="en-US" sz="1600" dirty="0"/>
                        <a:t>側</a:t>
                      </a:r>
                      <a:r>
                        <a:rPr kumimoji="1" lang="en-US" altLang="ja-JP" sz="1600" dirty="0"/>
                        <a:t>DA</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①</a:t>
                      </a:r>
                    </a:p>
                  </a:txBody>
                  <a:tcPr/>
                </a:tc>
                <a:tc>
                  <a:txBody>
                    <a:bodyPr/>
                    <a:lstStyle/>
                    <a:p>
                      <a:r>
                        <a:rPr kumimoji="1" lang="en-US" altLang="ja-JP" sz="1600" strike="sngStrike" dirty="0"/>
                        <a:t>I1</a:t>
                      </a:r>
                      <a:endParaRPr kumimoji="1" lang="ja-JP" altLang="en-US" sz="1600" strike="sngStrike"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r>
                        <a:rPr kumimoji="1" lang="en-US" altLang="ja-JP" sz="1600" strike="sngStrike" dirty="0"/>
                        <a:t>I2</a:t>
                      </a:r>
                      <a:r>
                        <a:rPr kumimoji="1" lang="en-US" altLang="ja-JP" sz="1600" dirty="0"/>
                        <a:t>,</a:t>
                      </a:r>
                      <a:r>
                        <a:rPr kumimoji="1" lang="en-US" altLang="ja-JP" sz="1600" strike="sngStrike" dirty="0"/>
                        <a:t>I3</a:t>
                      </a:r>
                      <a:r>
                        <a:rPr kumimoji="1" lang="en-US" altLang="ja-JP" sz="1600" dirty="0"/>
                        <a:t>,I4</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ja-JP" altLang="en-US" sz="1600" dirty="0"/>
                        <a:t>②</a:t>
                      </a:r>
                    </a:p>
                  </a:txBody>
                  <a:tcPr/>
                </a:tc>
                <a:tc>
                  <a:txBody>
                    <a:bodyPr/>
                    <a:lstStyle/>
                    <a:p>
                      <a:r>
                        <a:rPr kumimoji="1" lang="en-US" altLang="ja-JP" sz="1600" dirty="0"/>
                        <a:t>I3</a:t>
                      </a:r>
                      <a:endParaRPr kumimoji="1" lang="ja-JP" altLang="en-US" sz="1600" dirty="0"/>
                    </a:p>
                  </a:txBody>
                  <a:tcPr/>
                </a:tc>
                <a:tc>
                  <a:txBody>
                    <a:bodyPr/>
                    <a:lstStyle/>
                    <a:p>
                      <a:r>
                        <a:rPr kumimoji="1" lang="en-US" altLang="ja-JP" sz="1600" strike="sngStrike" dirty="0"/>
                        <a:t>I1</a:t>
                      </a:r>
                      <a:r>
                        <a:rPr kumimoji="1" lang="en-US" altLang="ja-JP" sz="1600" dirty="0"/>
                        <a:t>,I2</a:t>
                      </a:r>
                      <a:endParaRPr kumimoji="1" lang="ja-JP" altLang="en-US" sz="1600" dirty="0"/>
                    </a:p>
                  </a:txBody>
                  <a:tcPr/>
                </a:tc>
                <a:tc>
                  <a:txBody>
                    <a:bodyPr/>
                    <a:lstStyle/>
                    <a:p>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ja-JP" altLang="en-US" sz="1600" b="1" dirty="0"/>
                        <a:t>③</a:t>
                      </a:r>
                    </a:p>
                  </a:txBody>
                  <a:tcPr/>
                </a:tc>
                <a:tc>
                  <a:txBody>
                    <a:bodyPr/>
                    <a:lstStyle/>
                    <a:p>
                      <a:r>
                        <a:rPr kumimoji="1" lang="en-US" altLang="ja-JP" sz="1600" b="1" dirty="0"/>
                        <a:t>I3</a:t>
                      </a:r>
                      <a:endParaRPr kumimoji="1" lang="ja-JP" altLang="en-US" sz="1600" b="1" dirty="0"/>
                    </a:p>
                  </a:txBody>
                  <a:tcPr/>
                </a:tc>
                <a:tc>
                  <a:txBody>
                    <a:bodyPr/>
                    <a:lstStyle/>
                    <a:p>
                      <a:r>
                        <a:rPr kumimoji="1" lang="en-US" altLang="ja-JP" sz="1600" b="1" dirty="0"/>
                        <a:t>I2</a:t>
                      </a:r>
                      <a:endParaRPr kumimoji="1" lang="ja-JP" altLang="en-US" sz="1600" b="1" dirty="0"/>
                    </a:p>
                  </a:txBody>
                  <a:tcPr/>
                </a:tc>
                <a:tc>
                  <a:txBody>
                    <a:bodyPr/>
                    <a:lstStyle/>
                    <a:p>
                      <a:endParaRPr kumimoji="1" lang="ja-JP" altLang="en-US" sz="1600" b="1" strike="sngStrike" dirty="0"/>
                    </a:p>
                  </a:txBody>
                  <a:tcPr/>
                </a:tc>
                <a:tc>
                  <a:txBody>
                    <a:bodyPr/>
                    <a:lstStyle/>
                    <a:p>
                      <a:r>
                        <a:rPr kumimoji="1" lang="en-US" altLang="ja-JP" sz="1600" b="1" strike="sngStrike" dirty="0"/>
                        <a:t>I1</a:t>
                      </a:r>
                      <a:r>
                        <a:rPr kumimoji="1" lang="en-US" altLang="ja-JP" sz="1600" b="1" dirty="0"/>
                        <a:t>,I4</a:t>
                      </a:r>
                      <a:endParaRPr kumimoji="1" lang="ja-JP" altLang="en-US" sz="1600" b="1" dirty="0"/>
                    </a:p>
                  </a:txBody>
                  <a:tcPr/>
                </a:tc>
                <a:extLst>
                  <a:ext uri="{0D108BD9-81ED-4DB2-BD59-A6C34878D82A}">
                    <a16:rowId xmlns:a16="http://schemas.microsoft.com/office/drawing/2014/main" val="267597413"/>
                  </a:ext>
                </a:extLst>
              </a:tr>
            </a:tbl>
          </a:graphicData>
        </a:graphic>
      </p:graphicFrame>
      <p:sp>
        <p:nvSpPr>
          <p:cNvPr id="7" name="テキスト ボックス 6">
            <a:extLst>
              <a:ext uri="{FF2B5EF4-FFF2-40B4-BE49-F238E27FC236}">
                <a16:creationId xmlns:a16="http://schemas.microsoft.com/office/drawing/2014/main" id="{58EFF497-F572-A0BC-3473-BE71B6428654}"/>
              </a:ext>
            </a:extLst>
          </p:cNvPr>
          <p:cNvSpPr txBox="1"/>
          <p:nvPr/>
        </p:nvSpPr>
        <p:spPr>
          <a:xfrm>
            <a:off x="0" y="0"/>
            <a:ext cx="7596951" cy="369332"/>
          </a:xfrm>
          <a:prstGeom prst="rect">
            <a:avLst/>
          </a:prstGeom>
          <a:noFill/>
        </p:spPr>
        <p:txBody>
          <a:bodyPr wrap="none" rtlCol="0">
            <a:spAutoFit/>
          </a:bodyPr>
          <a:lstStyle/>
          <a:p>
            <a:r>
              <a:rPr kumimoji="1" lang="ja-JP" altLang="en-US" dirty="0"/>
              <a:t>事例②　実質</a:t>
            </a:r>
            <a:r>
              <a:rPr kumimoji="1" lang="en-US" altLang="ja-JP" dirty="0"/>
              <a:t>1</a:t>
            </a:r>
            <a:r>
              <a:rPr kumimoji="1" lang="ja-JP" altLang="en-US" dirty="0"/>
              <a:t>対</a:t>
            </a:r>
            <a:r>
              <a:rPr kumimoji="1" lang="en-US" altLang="ja-JP" dirty="0"/>
              <a:t>1</a:t>
            </a:r>
            <a:r>
              <a:rPr kumimoji="1" lang="ja-JP" altLang="en-US" dirty="0"/>
              <a:t>マッチング～アウトサイドオプションあり、影響あり</a:t>
            </a:r>
          </a:p>
        </p:txBody>
      </p:sp>
      <p:sp>
        <p:nvSpPr>
          <p:cNvPr id="8" name="テキスト ボックス 7">
            <a:extLst>
              <a:ext uri="{FF2B5EF4-FFF2-40B4-BE49-F238E27FC236}">
                <a16:creationId xmlns:a16="http://schemas.microsoft.com/office/drawing/2014/main" id="{826CDB70-2154-F805-A001-2D12B965A3D6}"/>
              </a:ext>
            </a:extLst>
          </p:cNvPr>
          <p:cNvSpPr txBox="1"/>
          <p:nvPr/>
        </p:nvSpPr>
        <p:spPr>
          <a:xfrm>
            <a:off x="5589449" y="3372492"/>
            <a:ext cx="4083169" cy="338554"/>
          </a:xfrm>
          <a:prstGeom prst="rect">
            <a:avLst/>
          </a:prstGeom>
          <a:noFill/>
        </p:spPr>
        <p:txBody>
          <a:bodyPr wrap="none" rtlCol="0">
            <a:spAutoFit/>
          </a:bodyPr>
          <a:lstStyle/>
          <a:p>
            <a:r>
              <a:rPr kumimoji="1" lang="ja-JP" altLang="en-US" sz="1600" dirty="0"/>
              <a:t>実行プロセス（最下段がマッチング結果）</a:t>
            </a:r>
          </a:p>
        </p:txBody>
      </p:sp>
      <p:sp>
        <p:nvSpPr>
          <p:cNvPr id="9" name="テキスト ボックス 8">
            <a:extLst>
              <a:ext uri="{FF2B5EF4-FFF2-40B4-BE49-F238E27FC236}">
                <a16:creationId xmlns:a16="http://schemas.microsoft.com/office/drawing/2014/main" id="{93FAC53D-C59C-724E-6A8D-3F29D1139080}"/>
              </a:ext>
            </a:extLst>
          </p:cNvPr>
          <p:cNvSpPr txBox="1"/>
          <p:nvPr/>
        </p:nvSpPr>
        <p:spPr>
          <a:xfrm>
            <a:off x="384114" y="3454730"/>
            <a:ext cx="1620957" cy="338554"/>
          </a:xfrm>
          <a:prstGeom prst="rect">
            <a:avLst/>
          </a:prstGeom>
          <a:noFill/>
        </p:spPr>
        <p:txBody>
          <a:bodyPr wrap="none" rtlCol="0">
            <a:spAutoFit/>
          </a:bodyPr>
          <a:lstStyle/>
          <a:p>
            <a:r>
              <a:rPr kumimoji="1" lang="ja-JP" altLang="en-US" sz="1600" dirty="0"/>
              <a:t>学校側優先順位</a:t>
            </a:r>
          </a:p>
        </p:txBody>
      </p:sp>
      <p:sp>
        <p:nvSpPr>
          <p:cNvPr id="10" name="テキスト ボックス 9">
            <a:extLst>
              <a:ext uri="{FF2B5EF4-FFF2-40B4-BE49-F238E27FC236}">
                <a16:creationId xmlns:a16="http://schemas.microsoft.com/office/drawing/2014/main" id="{B819C1D7-352B-631B-6422-97527BBCC001}"/>
              </a:ext>
            </a:extLst>
          </p:cNvPr>
          <p:cNvSpPr txBox="1"/>
          <p:nvPr/>
        </p:nvSpPr>
        <p:spPr>
          <a:xfrm>
            <a:off x="384114" y="601580"/>
            <a:ext cx="1620957" cy="338554"/>
          </a:xfrm>
          <a:prstGeom prst="rect">
            <a:avLst/>
          </a:prstGeom>
          <a:noFill/>
        </p:spPr>
        <p:txBody>
          <a:bodyPr wrap="none" rtlCol="0">
            <a:spAutoFit/>
          </a:bodyPr>
          <a:lstStyle/>
          <a:p>
            <a:r>
              <a:rPr lang="ja-JP" altLang="en-US" sz="1600" dirty="0"/>
              <a:t>生徒</a:t>
            </a:r>
            <a:r>
              <a:rPr kumimoji="1" lang="ja-JP" altLang="en-US" sz="1600" dirty="0"/>
              <a:t>側志望順位</a:t>
            </a:r>
          </a:p>
        </p:txBody>
      </p:sp>
      <p:graphicFrame>
        <p:nvGraphicFramePr>
          <p:cNvPr id="12" name="表 11">
            <a:extLst>
              <a:ext uri="{FF2B5EF4-FFF2-40B4-BE49-F238E27FC236}">
                <a16:creationId xmlns:a16="http://schemas.microsoft.com/office/drawing/2014/main" id="{356119DF-1ADA-D104-B564-D108E2A1E38E}"/>
              </a:ext>
            </a:extLst>
          </p:cNvPr>
          <p:cNvGraphicFramePr>
            <a:graphicFrameLocks noGrp="1"/>
          </p:cNvGraphicFramePr>
          <p:nvPr>
            <p:extLst>
              <p:ext uri="{D42A27DB-BD31-4B8C-83A1-F6EECF244321}">
                <p14:modId xmlns:p14="http://schemas.microsoft.com/office/powerpoint/2010/main" val="4123285949"/>
              </p:ext>
            </p:extLst>
          </p:nvPr>
        </p:nvGraphicFramePr>
        <p:xfrm>
          <a:off x="3817014" y="970912"/>
          <a:ext cx="3600000" cy="180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ja-JP" altLang="en-US" sz="1600" dirty="0"/>
                        <a:t>科目</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50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tc>
                  <a:txBody>
                    <a:bodyPr/>
                    <a:lstStyle/>
                    <a:p>
                      <a:r>
                        <a:rPr kumimoji="1" lang="en-US" altLang="ja-JP" sz="1600" strike="noStrike" dirty="0"/>
                        <a:t>30</a:t>
                      </a:r>
                      <a:endParaRPr kumimoji="1" lang="ja-JP" altLang="en-US" sz="1600" strike="noStrike" dirty="0"/>
                    </a:p>
                  </a:txBody>
                  <a:tcPr/>
                </a:tc>
                <a:extLst>
                  <a:ext uri="{0D108BD9-81ED-4DB2-BD59-A6C34878D82A}">
                    <a16:rowId xmlns:a16="http://schemas.microsoft.com/office/drawing/2014/main" val="3761047812"/>
                  </a:ext>
                </a:extLst>
              </a:tr>
            </a:tbl>
          </a:graphicData>
        </a:graphic>
      </p:graphicFrame>
      <p:sp>
        <p:nvSpPr>
          <p:cNvPr id="13" name="テキスト ボックス 12">
            <a:extLst>
              <a:ext uri="{FF2B5EF4-FFF2-40B4-BE49-F238E27FC236}">
                <a16:creationId xmlns:a16="http://schemas.microsoft.com/office/drawing/2014/main" id="{0DB50642-36CE-EEB5-AFDC-1A3301ED0154}"/>
              </a:ext>
            </a:extLst>
          </p:cNvPr>
          <p:cNvSpPr txBox="1"/>
          <p:nvPr/>
        </p:nvSpPr>
        <p:spPr>
          <a:xfrm>
            <a:off x="3817014" y="601580"/>
            <a:ext cx="1210588" cy="338554"/>
          </a:xfrm>
          <a:prstGeom prst="rect">
            <a:avLst/>
          </a:prstGeom>
          <a:noFill/>
        </p:spPr>
        <p:txBody>
          <a:bodyPr wrap="none" rtlCol="0">
            <a:spAutoFit/>
          </a:bodyPr>
          <a:lstStyle/>
          <a:p>
            <a:r>
              <a:rPr kumimoji="1" lang="ja-JP" altLang="en-US" sz="1600" dirty="0"/>
              <a:t>生徒側素点</a:t>
            </a:r>
          </a:p>
        </p:txBody>
      </p:sp>
      <p:sp>
        <p:nvSpPr>
          <p:cNvPr id="15" name="テキスト ボックス 14">
            <a:extLst>
              <a:ext uri="{FF2B5EF4-FFF2-40B4-BE49-F238E27FC236}">
                <a16:creationId xmlns:a16="http://schemas.microsoft.com/office/drawing/2014/main" id="{C919ECFC-5E1A-E03A-77D2-EAF697FB88A1}"/>
              </a:ext>
            </a:extLst>
          </p:cNvPr>
          <p:cNvSpPr txBox="1"/>
          <p:nvPr/>
        </p:nvSpPr>
        <p:spPr>
          <a:xfrm>
            <a:off x="7991931" y="632358"/>
            <a:ext cx="1210588" cy="338554"/>
          </a:xfrm>
          <a:prstGeom prst="rect">
            <a:avLst/>
          </a:prstGeom>
          <a:noFill/>
        </p:spPr>
        <p:txBody>
          <a:bodyPr wrap="none" rtlCol="0">
            <a:spAutoFit/>
          </a:bodyPr>
          <a:lstStyle/>
          <a:p>
            <a:r>
              <a:rPr kumimoji="1" lang="ja-JP" altLang="en-US" sz="1600" dirty="0"/>
              <a:t>学校側配点</a:t>
            </a:r>
          </a:p>
        </p:txBody>
      </p:sp>
      <p:graphicFrame>
        <p:nvGraphicFramePr>
          <p:cNvPr id="16" name="表 15">
            <a:extLst>
              <a:ext uri="{FF2B5EF4-FFF2-40B4-BE49-F238E27FC236}">
                <a16:creationId xmlns:a16="http://schemas.microsoft.com/office/drawing/2014/main" id="{A305BCDF-8E44-E97B-73CD-DE5D904235F4}"/>
              </a:ext>
            </a:extLst>
          </p:cNvPr>
          <p:cNvGraphicFramePr>
            <a:graphicFrameLocks noGrp="1"/>
          </p:cNvGraphicFramePr>
          <p:nvPr>
            <p:extLst>
              <p:ext uri="{D42A27DB-BD31-4B8C-83A1-F6EECF244321}">
                <p14:modId xmlns:p14="http://schemas.microsoft.com/office/powerpoint/2010/main" val="1083810539"/>
              </p:ext>
            </p:extLst>
          </p:nvPr>
        </p:nvGraphicFramePr>
        <p:xfrm>
          <a:off x="7980922" y="970912"/>
          <a:ext cx="3600000" cy="216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ja-JP" altLang="en-US" sz="1600" dirty="0"/>
                        <a:t>科目</a:t>
                      </a:r>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300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400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400</a:t>
                      </a:r>
                      <a:endParaRPr kumimoji="1" lang="ja-JP" altLang="en-US" sz="1600" strike="noStrike" dirty="0"/>
                    </a:p>
                  </a:txBody>
                  <a:tcPr/>
                </a:tc>
                <a:tc>
                  <a:txBody>
                    <a:bodyPr/>
                    <a:lstStyle/>
                    <a:p>
                      <a:r>
                        <a:rPr kumimoji="1" lang="en-US" altLang="ja-JP" sz="1600" strike="noStrike" dirty="0"/>
                        <a:t>300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3761047812"/>
                  </a:ext>
                </a:extLst>
              </a:tr>
              <a:tr h="360000">
                <a:tc>
                  <a:txBody>
                    <a:bodyPr/>
                    <a:lstStyle/>
                    <a:p>
                      <a:r>
                        <a:rPr kumimoji="1" lang="ja-JP" altLang="en-US" sz="1600" b="1" dirty="0"/>
                        <a:t>足切</a:t>
                      </a:r>
                      <a:r>
                        <a:rPr kumimoji="1" lang="en-US" altLang="ja-JP" sz="1600" b="1" dirty="0"/>
                        <a:t>*</a:t>
                      </a:r>
                      <a:endParaRPr kumimoji="1" lang="ja-JP" altLang="en-US" sz="1600" b="1" dirty="0"/>
                    </a:p>
                  </a:txBody>
                  <a:tcPr/>
                </a:tc>
                <a:tc>
                  <a:txBody>
                    <a:bodyPr/>
                    <a:lstStyle/>
                    <a:p>
                      <a:r>
                        <a:rPr kumimoji="1" lang="en-US" altLang="ja-JP" sz="1600" b="1" strike="noStrike" dirty="0"/>
                        <a:t>300</a:t>
                      </a:r>
                      <a:endParaRPr kumimoji="1" lang="ja-JP" altLang="en-US" sz="1600" b="1" strike="noStrike" dirty="0"/>
                    </a:p>
                  </a:txBody>
                  <a:tcPr/>
                </a:tc>
                <a:tc>
                  <a:txBody>
                    <a:bodyPr/>
                    <a:lstStyle/>
                    <a:p>
                      <a:r>
                        <a:rPr kumimoji="1" lang="en-US" altLang="ja-JP" sz="1600" b="1" strike="noStrike" dirty="0"/>
                        <a:t>165</a:t>
                      </a:r>
                      <a:endParaRPr kumimoji="1" lang="ja-JP" altLang="en-US" sz="1600" b="1" strike="noStrike" dirty="0"/>
                    </a:p>
                  </a:txBody>
                  <a:tcPr/>
                </a:tc>
                <a:tc>
                  <a:txBody>
                    <a:bodyPr/>
                    <a:lstStyle/>
                    <a:p>
                      <a:r>
                        <a:rPr kumimoji="1" lang="en-US" altLang="ja-JP" sz="1600" b="1" strike="noStrike" dirty="0"/>
                        <a:t>100</a:t>
                      </a:r>
                      <a:endParaRPr kumimoji="1" lang="ja-JP" altLang="en-US" sz="1600" b="1" strike="noStrike" dirty="0"/>
                    </a:p>
                  </a:txBody>
                  <a:tcPr/>
                </a:tc>
                <a:tc>
                  <a:txBody>
                    <a:bodyPr/>
                    <a:lstStyle/>
                    <a:p>
                      <a:r>
                        <a:rPr kumimoji="1" lang="en-US" altLang="ja-JP" sz="1600" b="1" strike="noStrike" dirty="0"/>
                        <a:t>200</a:t>
                      </a:r>
                      <a:endParaRPr kumimoji="1" lang="ja-JP" altLang="en-US" sz="1600" b="1" strike="noStrike" dirty="0"/>
                    </a:p>
                  </a:txBody>
                  <a:tcPr/>
                </a:tc>
                <a:extLst>
                  <a:ext uri="{0D108BD9-81ED-4DB2-BD59-A6C34878D82A}">
                    <a16:rowId xmlns:a16="http://schemas.microsoft.com/office/drawing/2014/main" val="1141344399"/>
                  </a:ext>
                </a:extLst>
              </a:tr>
            </a:tbl>
          </a:graphicData>
        </a:graphic>
      </p:graphicFrame>
    </p:spTree>
    <p:extLst>
      <p:ext uri="{BB962C8B-B14F-4D97-AF65-F5344CB8AC3E}">
        <p14:creationId xmlns:p14="http://schemas.microsoft.com/office/powerpoint/2010/main" val="2101239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7CB8B-1055-6BD8-1094-4A1BB4AD84DA}"/>
            </a:ext>
          </a:extLst>
        </p:cNvPr>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A3DBF9E7-8716-89F8-4FBD-4683A1894301}"/>
              </a:ext>
            </a:extLst>
          </p:cNvPr>
          <p:cNvGraphicFramePr>
            <a:graphicFrameLocks noGrp="1"/>
          </p:cNvGraphicFramePr>
          <p:nvPr>
            <p:extLst>
              <p:ext uri="{D42A27DB-BD31-4B8C-83A1-F6EECF244321}">
                <p14:modId xmlns:p14="http://schemas.microsoft.com/office/powerpoint/2010/main" val="2247170578"/>
              </p:ext>
            </p:extLst>
          </p:nvPr>
        </p:nvGraphicFramePr>
        <p:xfrm>
          <a:off x="384114" y="970912"/>
          <a:ext cx="2880000" cy="1800000"/>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942370112"/>
                    </a:ext>
                  </a:extLst>
                </a:gridCol>
                <a:gridCol w="576000">
                  <a:extLst>
                    <a:ext uri="{9D8B030D-6E8A-4147-A177-3AD203B41FA5}">
                      <a16:colId xmlns:a16="http://schemas.microsoft.com/office/drawing/2014/main" val="2030742390"/>
                    </a:ext>
                  </a:extLst>
                </a:gridCol>
                <a:gridCol w="576000">
                  <a:extLst>
                    <a:ext uri="{9D8B030D-6E8A-4147-A177-3AD203B41FA5}">
                      <a16:colId xmlns:a16="http://schemas.microsoft.com/office/drawing/2014/main" val="669948214"/>
                    </a:ext>
                  </a:extLst>
                </a:gridCol>
                <a:gridCol w="576000">
                  <a:extLst>
                    <a:ext uri="{9D8B030D-6E8A-4147-A177-3AD203B41FA5}">
                      <a16:colId xmlns:a16="http://schemas.microsoft.com/office/drawing/2014/main" val="1703746242"/>
                    </a:ext>
                  </a:extLst>
                </a:gridCol>
                <a:gridCol w="576000">
                  <a:extLst>
                    <a:ext uri="{9D8B030D-6E8A-4147-A177-3AD203B41FA5}">
                      <a16:colId xmlns:a16="http://schemas.microsoft.com/office/drawing/2014/main" val="1532053988"/>
                    </a:ext>
                  </a:extLst>
                </a:gridCol>
              </a:tblGrid>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S2</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S3</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en-US" altLang="ja-JP" sz="1600" dirty="0"/>
                        <a:t>S4</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S4</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S3</a:t>
                      </a:r>
                      <a:endParaRPr kumimoji="1" lang="ja-JP" altLang="en-US" sz="1600" dirty="0"/>
                    </a:p>
                  </a:txBody>
                  <a:tcPr/>
                </a:tc>
                <a:extLst>
                  <a:ext uri="{0D108BD9-81ED-4DB2-BD59-A6C34878D82A}">
                    <a16:rowId xmlns:a16="http://schemas.microsoft.com/office/drawing/2014/main" val="3761047812"/>
                  </a:ext>
                </a:extLst>
              </a:tr>
            </a:tbl>
          </a:graphicData>
        </a:graphic>
      </p:graphicFrame>
      <p:graphicFrame>
        <p:nvGraphicFramePr>
          <p:cNvPr id="5" name="表 4">
            <a:extLst>
              <a:ext uri="{FF2B5EF4-FFF2-40B4-BE49-F238E27FC236}">
                <a16:creationId xmlns:a16="http://schemas.microsoft.com/office/drawing/2014/main" id="{31D31973-77D4-403F-50FB-FEE673F199F2}"/>
              </a:ext>
            </a:extLst>
          </p:cNvPr>
          <p:cNvGraphicFramePr>
            <a:graphicFrameLocks noGrp="1"/>
          </p:cNvGraphicFramePr>
          <p:nvPr>
            <p:extLst>
              <p:ext uri="{D42A27DB-BD31-4B8C-83A1-F6EECF244321}">
                <p14:modId xmlns:p14="http://schemas.microsoft.com/office/powerpoint/2010/main" val="2564471597"/>
              </p:ext>
            </p:extLst>
          </p:nvPr>
        </p:nvGraphicFramePr>
        <p:xfrm>
          <a:off x="384607" y="3901478"/>
          <a:ext cx="3600000" cy="2160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942370112"/>
                    </a:ext>
                  </a:extLst>
                </a:gridCol>
                <a:gridCol w="900000">
                  <a:extLst>
                    <a:ext uri="{9D8B030D-6E8A-4147-A177-3AD203B41FA5}">
                      <a16:colId xmlns:a16="http://schemas.microsoft.com/office/drawing/2014/main" val="2030742390"/>
                    </a:ext>
                  </a:extLst>
                </a:gridCol>
                <a:gridCol w="900000">
                  <a:extLst>
                    <a:ext uri="{9D8B030D-6E8A-4147-A177-3AD203B41FA5}">
                      <a16:colId xmlns:a16="http://schemas.microsoft.com/office/drawing/2014/main" val="669948214"/>
                    </a:ext>
                  </a:extLst>
                </a:gridCol>
                <a:gridCol w="900000">
                  <a:extLst>
                    <a:ext uri="{9D8B030D-6E8A-4147-A177-3AD203B41FA5}">
                      <a16:colId xmlns:a16="http://schemas.microsoft.com/office/drawing/2014/main" val="1703746242"/>
                    </a:ext>
                  </a:extLst>
                </a:gridCol>
              </a:tblGrid>
              <a:tr h="360000">
                <a:tc>
                  <a:txBody>
                    <a:bodyPr/>
                    <a:lstStyle/>
                    <a:p>
                      <a:r>
                        <a:rPr kumimoji="1" lang="en-US" altLang="ja-JP" sz="1600" dirty="0"/>
                        <a:t>S1(1)</a:t>
                      </a:r>
                      <a:endParaRPr kumimoji="1" lang="ja-JP" altLang="en-US" sz="1600" dirty="0"/>
                    </a:p>
                  </a:txBody>
                  <a:tcPr/>
                </a:tc>
                <a:tc>
                  <a:txBody>
                    <a:bodyPr/>
                    <a:lstStyle/>
                    <a:p>
                      <a:r>
                        <a:rPr kumimoji="1" lang="en-US" altLang="ja-JP" sz="1600" dirty="0"/>
                        <a:t>S2(1)</a:t>
                      </a:r>
                      <a:endParaRPr kumimoji="1" lang="ja-JP" altLang="en-US" sz="1600" dirty="0"/>
                    </a:p>
                  </a:txBody>
                  <a:tcPr/>
                </a:tc>
                <a:tc>
                  <a:txBody>
                    <a:bodyPr/>
                    <a:lstStyle/>
                    <a:p>
                      <a:r>
                        <a:rPr kumimoji="1" lang="en-US" altLang="ja-JP" sz="1600" dirty="0"/>
                        <a:t>S3(1)</a:t>
                      </a:r>
                      <a:endParaRPr kumimoji="1" lang="ja-JP" altLang="en-US" sz="1600" dirty="0"/>
                    </a:p>
                  </a:txBody>
                  <a:tcPr/>
                </a:tc>
                <a:tc>
                  <a:txBody>
                    <a:bodyPr/>
                    <a:lstStyle/>
                    <a:p>
                      <a:r>
                        <a:rPr kumimoji="1" lang="en-US" altLang="ja-JP" sz="1600" dirty="0"/>
                        <a:t>S4(2)</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I3</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I2</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I3</a:t>
                      </a:r>
                      <a:endParaRPr kumimoji="1" lang="ja-JP" altLang="en-US" sz="1600" dirty="0"/>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en-US" altLang="ja-JP" sz="1600" dirty="0"/>
                        <a:t>I4</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I1</a:t>
                      </a:r>
                      <a:endParaRPr kumimoji="1" lang="ja-JP" altLang="en-US" sz="1600" dirty="0"/>
                    </a:p>
                  </a:txBody>
                  <a:tcPr/>
                </a:tc>
                <a:extLst>
                  <a:ext uri="{0D108BD9-81ED-4DB2-BD59-A6C34878D82A}">
                    <a16:rowId xmlns:a16="http://schemas.microsoft.com/office/drawing/2014/main" val="3761047812"/>
                  </a:ext>
                </a:extLst>
              </a:tr>
              <a:tr h="360000">
                <a:tc>
                  <a:txBody>
                    <a:bodyPr/>
                    <a:lstStyle/>
                    <a:p>
                      <a:r>
                        <a:rPr kumimoji="1" lang="en-US" altLang="ja-JP" sz="1600" dirty="0"/>
                        <a:t>I5</a:t>
                      </a:r>
                      <a:endParaRPr kumimoji="1" lang="ja-JP" altLang="en-US" sz="1600" dirty="0"/>
                    </a:p>
                  </a:txBody>
                  <a:tcPr/>
                </a:tc>
                <a:tc>
                  <a:txBody>
                    <a:bodyPr/>
                    <a:lstStyle/>
                    <a:p>
                      <a:r>
                        <a:rPr kumimoji="1" lang="en-US" altLang="ja-JP" sz="1600" dirty="0"/>
                        <a:t>I5</a:t>
                      </a:r>
                      <a:endParaRPr kumimoji="1" lang="ja-JP" altLang="en-US" sz="1600" dirty="0"/>
                    </a:p>
                  </a:txBody>
                  <a:tcPr/>
                </a:tc>
                <a:tc>
                  <a:txBody>
                    <a:bodyPr/>
                    <a:lstStyle/>
                    <a:p>
                      <a:r>
                        <a:rPr kumimoji="1" lang="en-US" altLang="ja-JP" sz="1600" dirty="0"/>
                        <a:t>I5</a:t>
                      </a:r>
                      <a:endParaRPr kumimoji="1" lang="ja-JP" altLang="en-US" sz="1600" dirty="0"/>
                    </a:p>
                  </a:txBody>
                  <a:tcPr/>
                </a:tc>
                <a:tc>
                  <a:txBody>
                    <a:bodyPr/>
                    <a:lstStyle/>
                    <a:p>
                      <a:r>
                        <a:rPr kumimoji="1" lang="en-US" altLang="ja-JP" sz="1600" dirty="0"/>
                        <a:t>I2</a:t>
                      </a:r>
                      <a:endParaRPr kumimoji="1" lang="ja-JP" altLang="en-US" sz="1600" dirty="0"/>
                    </a:p>
                  </a:txBody>
                  <a:tcPr/>
                </a:tc>
                <a:extLst>
                  <a:ext uri="{0D108BD9-81ED-4DB2-BD59-A6C34878D82A}">
                    <a16:rowId xmlns:a16="http://schemas.microsoft.com/office/drawing/2014/main" val="3577065263"/>
                  </a:ext>
                </a:extLst>
              </a:tr>
            </a:tbl>
          </a:graphicData>
        </a:graphic>
      </p:graphicFrame>
      <p:graphicFrame>
        <p:nvGraphicFramePr>
          <p:cNvPr id="6" name="表 5">
            <a:extLst>
              <a:ext uri="{FF2B5EF4-FFF2-40B4-BE49-F238E27FC236}">
                <a16:creationId xmlns:a16="http://schemas.microsoft.com/office/drawing/2014/main" id="{3A864F2D-27D4-A872-E7B5-42CAD8AB98FF}"/>
              </a:ext>
            </a:extLst>
          </p:cNvPr>
          <p:cNvGraphicFramePr>
            <a:graphicFrameLocks noGrp="1"/>
          </p:cNvGraphicFramePr>
          <p:nvPr>
            <p:extLst>
              <p:ext uri="{D42A27DB-BD31-4B8C-83A1-F6EECF244321}">
                <p14:modId xmlns:p14="http://schemas.microsoft.com/office/powerpoint/2010/main" val="1137673613"/>
              </p:ext>
            </p:extLst>
          </p:nvPr>
        </p:nvGraphicFramePr>
        <p:xfrm>
          <a:off x="5589449" y="3896656"/>
          <a:ext cx="5400000" cy="21600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3420727836"/>
                    </a:ext>
                  </a:extLst>
                </a:gridCol>
                <a:gridCol w="1080000">
                  <a:extLst>
                    <a:ext uri="{9D8B030D-6E8A-4147-A177-3AD203B41FA5}">
                      <a16:colId xmlns:a16="http://schemas.microsoft.com/office/drawing/2014/main" val="942370112"/>
                    </a:ext>
                  </a:extLst>
                </a:gridCol>
                <a:gridCol w="1080000">
                  <a:extLst>
                    <a:ext uri="{9D8B030D-6E8A-4147-A177-3AD203B41FA5}">
                      <a16:colId xmlns:a16="http://schemas.microsoft.com/office/drawing/2014/main" val="2030742390"/>
                    </a:ext>
                  </a:extLst>
                </a:gridCol>
                <a:gridCol w="1080000">
                  <a:extLst>
                    <a:ext uri="{9D8B030D-6E8A-4147-A177-3AD203B41FA5}">
                      <a16:colId xmlns:a16="http://schemas.microsoft.com/office/drawing/2014/main" val="669948214"/>
                    </a:ext>
                  </a:extLst>
                </a:gridCol>
                <a:gridCol w="1080000">
                  <a:extLst>
                    <a:ext uri="{9D8B030D-6E8A-4147-A177-3AD203B41FA5}">
                      <a16:colId xmlns:a16="http://schemas.microsoft.com/office/drawing/2014/main" val="1703746242"/>
                    </a:ext>
                  </a:extLst>
                </a:gridCol>
              </a:tblGrid>
              <a:tr h="360000">
                <a:tc>
                  <a:txBody>
                    <a:bodyPr/>
                    <a:lstStyle/>
                    <a:p>
                      <a:r>
                        <a:rPr kumimoji="1" lang="en-US" altLang="ja-JP" sz="1600" dirty="0"/>
                        <a:t>I</a:t>
                      </a:r>
                      <a:r>
                        <a:rPr kumimoji="1" lang="ja-JP" altLang="en-US" sz="1600" dirty="0"/>
                        <a:t>側</a:t>
                      </a:r>
                      <a:r>
                        <a:rPr kumimoji="1" lang="en-US" altLang="ja-JP" sz="1600" dirty="0"/>
                        <a:t>DA</a:t>
                      </a:r>
                      <a:endParaRPr kumimoji="1" lang="ja-JP" altLang="en-US" sz="1600" dirty="0"/>
                    </a:p>
                  </a:txBody>
                  <a:tcPr/>
                </a:tc>
                <a:tc>
                  <a:txBody>
                    <a:bodyPr/>
                    <a:lstStyle/>
                    <a:p>
                      <a:r>
                        <a:rPr kumimoji="1" lang="en-US" altLang="ja-JP" sz="1600" dirty="0"/>
                        <a:t>S1(1)</a:t>
                      </a:r>
                      <a:endParaRPr kumimoji="1" lang="ja-JP" altLang="en-US" sz="1600" dirty="0"/>
                    </a:p>
                  </a:txBody>
                  <a:tcPr/>
                </a:tc>
                <a:tc>
                  <a:txBody>
                    <a:bodyPr/>
                    <a:lstStyle/>
                    <a:p>
                      <a:r>
                        <a:rPr kumimoji="1" lang="en-US" altLang="ja-JP" sz="1600" dirty="0"/>
                        <a:t>S2(1)</a:t>
                      </a:r>
                      <a:endParaRPr kumimoji="1" lang="ja-JP" altLang="en-US" sz="1600" dirty="0"/>
                    </a:p>
                  </a:txBody>
                  <a:tcPr/>
                </a:tc>
                <a:tc>
                  <a:txBody>
                    <a:bodyPr/>
                    <a:lstStyle/>
                    <a:p>
                      <a:r>
                        <a:rPr kumimoji="1" lang="en-US" altLang="ja-JP" sz="1600" dirty="0"/>
                        <a:t>S3(1)</a:t>
                      </a:r>
                      <a:endParaRPr kumimoji="1" lang="ja-JP" altLang="en-US" sz="1600" dirty="0"/>
                    </a:p>
                  </a:txBody>
                  <a:tcPr/>
                </a:tc>
                <a:tc>
                  <a:txBody>
                    <a:bodyPr/>
                    <a:lstStyle/>
                    <a:p>
                      <a:r>
                        <a:rPr kumimoji="1" lang="en-US" altLang="ja-JP" sz="1600" dirty="0"/>
                        <a:t>S4(2)</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①</a:t>
                      </a:r>
                    </a:p>
                  </a:txBody>
                  <a:tcPr/>
                </a:tc>
                <a:tc>
                  <a:txBody>
                    <a:bodyPr/>
                    <a:lstStyle/>
                    <a:p>
                      <a:endParaRPr kumimoji="1" lang="ja-JP" altLang="en-US" sz="1600" strike="sngStrike" dirty="0"/>
                    </a:p>
                  </a:txBody>
                  <a:tcPr/>
                </a:tc>
                <a:tc>
                  <a:txBody>
                    <a:bodyPr/>
                    <a:lstStyle/>
                    <a:p>
                      <a:r>
                        <a:rPr kumimoji="1" lang="en-US" altLang="ja-JP" sz="1600" strike="sngStrike" dirty="0"/>
                        <a:t>I1</a:t>
                      </a:r>
                      <a:r>
                        <a:rPr kumimoji="1" lang="en-US" altLang="ja-JP" sz="1600" dirty="0"/>
                        <a:t>,</a:t>
                      </a:r>
                      <a:r>
                        <a:rPr kumimoji="1" lang="en-US" altLang="ja-JP" sz="1600" strike="sngStrike" dirty="0"/>
                        <a:t>I3</a:t>
                      </a:r>
                      <a:r>
                        <a:rPr kumimoji="1" lang="en-US" altLang="ja-JP" sz="1600" dirty="0"/>
                        <a:t>,I4</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3827490724"/>
                  </a:ext>
                </a:extLst>
              </a:tr>
              <a:tr h="360000">
                <a:tc>
                  <a:txBody>
                    <a:bodyPr/>
                    <a:lstStyle/>
                    <a:p>
                      <a:r>
                        <a:rPr kumimoji="1" lang="ja-JP" altLang="en-US" sz="1600" dirty="0"/>
                        <a:t>②</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strike="noStrike" dirty="0"/>
                        <a:t>I4</a:t>
                      </a:r>
                      <a:endParaRPr kumimoji="1" lang="ja-JP" altLang="en-US" sz="1600" strike="noStrike" dirty="0"/>
                    </a:p>
                  </a:txBody>
                  <a:tcPr/>
                </a:tc>
                <a:tc>
                  <a:txBody>
                    <a:bodyPr/>
                    <a:lstStyle/>
                    <a:p>
                      <a:r>
                        <a:rPr kumimoji="1" lang="en-US" altLang="ja-JP" sz="1600" strike="sngStrike" dirty="0"/>
                        <a:t>I2</a:t>
                      </a:r>
                      <a:r>
                        <a:rPr kumimoji="1" lang="en-US" altLang="ja-JP" sz="1600" dirty="0"/>
                        <a:t>,I3</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ja-JP" altLang="en-US" sz="1600" dirty="0"/>
                        <a:t>③</a:t>
                      </a:r>
                    </a:p>
                  </a:txBody>
                  <a:tcPr/>
                </a:tc>
                <a:tc>
                  <a:txBody>
                    <a:bodyPr/>
                    <a:lstStyle/>
                    <a:p>
                      <a:r>
                        <a:rPr kumimoji="1" lang="en-US" altLang="ja-JP" sz="1600" dirty="0"/>
                        <a:t>I1,</a:t>
                      </a:r>
                      <a:r>
                        <a:rPr kumimoji="1" lang="en-US" altLang="ja-JP" sz="1600" strike="sngStrike" dirty="0"/>
                        <a:t>I2</a:t>
                      </a:r>
                      <a:endParaRPr kumimoji="1" lang="ja-JP" altLang="en-US" sz="1600" strike="sngStrike"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strike="noStrike" dirty="0"/>
                        <a:t>I3</a:t>
                      </a:r>
                      <a:endParaRPr kumimoji="1" lang="ja-JP" altLang="en-US" sz="1600" strike="noStrike" dirty="0"/>
                    </a:p>
                  </a:txBody>
                  <a:tcPr/>
                </a:tc>
                <a:tc>
                  <a:txBody>
                    <a:bodyPr/>
                    <a:lstStyle/>
                    <a:p>
                      <a:r>
                        <a:rPr kumimoji="1" lang="en-US" altLang="ja-JP" sz="1600" strike="noStrike" dirty="0"/>
                        <a:t>I5</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④</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a:t>
                      </a:r>
                      <a:r>
                        <a:rPr kumimoji="1" lang="en-US" altLang="ja-JP" sz="1600" strike="sngStrike" dirty="0"/>
                        <a:t>I4</a:t>
                      </a:r>
                      <a:endParaRPr kumimoji="1" lang="ja-JP" altLang="en-US" sz="1600" strike="sngStrike"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ja-JP" altLang="en-US" sz="1600" b="1" dirty="0"/>
                        <a:t>⑤</a:t>
                      </a:r>
                    </a:p>
                  </a:txBody>
                  <a:tcPr/>
                </a:tc>
                <a:tc>
                  <a:txBody>
                    <a:bodyPr/>
                    <a:lstStyle/>
                    <a:p>
                      <a:r>
                        <a:rPr kumimoji="1" lang="en-US" altLang="ja-JP" sz="1600" b="1" dirty="0"/>
                        <a:t>I1</a:t>
                      </a:r>
                      <a:endParaRPr kumimoji="1" lang="ja-JP" altLang="en-US" sz="1600" b="1" dirty="0"/>
                    </a:p>
                  </a:txBody>
                  <a:tcPr/>
                </a:tc>
                <a:tc>
                  <a:txBody>
                    <a:bodyPr/>
                    <a:lstStyle/>
                    <a:p>
                      <a:r>
                        <a:rPr kumimoji="1" lang="en-US" altLang="ja-JP" sz="1600" b="1" dirty="0"/>
                        <a:t>I2</a:t>
                      </a:r>
                      <a:endParaRPr kumimoji="1" lang="ja-JP" altLang="en-US" sz="1600" b="1" dirty="0"/>
                    </a:p>
                  </a:txBody>
                  <a:tcPr/>
                </a:tc>
                <a:tc>
                  <a:txBody>
                    <a:bodyPr/>
                    <a:lstStyle/>
                    <a:p>
                      <a:r>
                        <a:rPr kumimoji="1" lang="en-US" altLang="ja-JP" sz="1600" b="1" dirty="0"/>
                        <a:t>I3</a:t>
                      </a:r>
                      <a:endParaRPr kumimoji="1" lang="ja-JP" altLang="en-US" sz="1600" b="1" dirty="0"/>
                    </a:p>
                  </a:txBody>
                  <a:tcPr/>
                </a:tc>
                <a:tc>
                  <a:txBody>
                    <a:bodyPr/>
                    <a:lstStyle/>
                    <a:p>
                      <a:r>
                        <a:rPr kumimoji="1" lang="en-US" altLang="ja-JP" sz="1600" b="1" dirty="0"/>
                        <a:t>I4,I5</a:t>
                      </a:r>
                      <a:endParaRPr kumimoji="1" lang="ja-JP" altLang="en-US" sz="1600" b="1" dirty="0"/>
                    </a:p>
                  </a:txBody>
                  <a:tcPr/>
                </a:tc>
                <a:extLst>
                  <a:ext uri="{0D108BD9-81ED-4DB2-BD59-A6C34878D82A}">
                    <a16:rowId xmlns:a16="http://schemas.microsoft.com/office/drawing/2014/main" val="3761047812"/>
                  </a:ext>
                </a:extLst>
              </a:tr>
            </a:tbl>
          </a:graphicData>
        </a:graphic>
      </p:graphicFrame>
      <p:sp>
        <p:nvSpPr>
          <p:cNvPr id="7" name="テキスト ボックス 6">
            <a:extLst>
              <a:ext uri="{FF2B5EF4-FFF2-40B4-BE49-F238E27FC236}">
                <a16:creationId xmlns:a16="http://schemas.microsoft.com/office/drawing/2014/main" id="{BA608D76-28AA-0E81-0F67-ADDAE0D8BEB4}"/>
              </a:ext>
            </a:extLst>
          </p:cNvPr>
          <p:cNvSpPr txBox="1"/>
          <p:nvPr/>
        </p:nvSpPr>
        <p:spPr>
          <a:xfrm>
            <a:off x="0" y="0"/>
            <a:ext cx="2954655" cy="369332"/>
          </a:xfrm>
          <a:prstGeom prst="rect">
            <a:avLst/>
          </a:prstGeom>
          <a:noFill/>
        </p:spPr>
        <p:txBody>
          <a:bodyPr wrap="none" rtlCol="0">
            <a:spAutoFit/>
          </a:bodyPr>
          <a:lstStyle/>
          <a:p>
            <a:r>
              <a:rPr kumimoji="1" lang="ja-JP" altLang="en-US" dirty="0"/>
              <a:t>事例</a:t>
            </a:r>
            <a:r>
              <a:rPr lang="ja-JP" altLang="en-US" dirty="0"/>
              <a:t>③</a:t>
            </a:r>
            <a:r>
              <a:rPr kumimoji="1" lang="ja-JP" altLang="en-US" dirty="0"/>
              <a:t>　多対１マッチング</a:t>
            </a:r>
          </a:p>
        </p:txBody>
      </p:sp>
      <p:sp>
        <p:nvSpPr>
          <p:cNvPr id="8" name="テキスト ボックス 7">
            <a:extLst>
              <a:ext uri="{FF2B5EF4-FFF2-40B4-BE49-F238E27FC236}">
                <a16:creationId xmlns:a16="http://schemas.microsoft.com/office/drawing/2014/main" id="{BB1B778F-6018-80CF-EA3C-5BBC12D66F58}"/>
              </a:ext>
            </a:extLst>
          </p:cNvPr>
          <p:cNvSpPr txBox="1"/>
          <p:nvPr/>
        </p:nvSpPr>
        <p:spPr>
          <a:xfrm>
            <a:off x="5589449" y="3372492"/>
            <a:ext cx="4083169" cy="338554"/>
          </a:xfrm>
          <a:prstGeom prst="rect">
            <a:avLst/>
          </a:prstGeom>
          <a:noFill/>
        </p:spPr>
        <p:txBody>
          <a:bodyPr wrap="none" rtlCol="0">
            <a:spAutoFit/>
          </a:bodyPr>
          <a:lstStyle/>
          <a:p>
            <a:r>
              <a:rPr kumimoji="1" lang="ja-JP" altLang="en-US" sz="1600" dirty="0"/>
              <a:t>実行プロセス（最下段がマッチング結果）</a:t>
            </a:r>
          </a:p>
        </p:txBody>
      </p:sp>
      <p:sp>
        <p:nvSpPr>
          <p:cNvPr id="9" name="テキスト ボックス 8">
            <a:extLst>
              <a:ext uri="{FF2B5EF4-FFF2-40B4-BE49-F238E27FC236}">
                <a16:creationId xmlns:a16="http://schemas.microsoft.com/office/drawing/2014/main" id="{51D58F7B-FCD6-F06B-5176-B24F6C9D3EE6}"/>
              </a:ext>
            </a:extLst>
          </p:cNvPr>
          <p:cNvSpPr txBox="1"/>
          <p:nvPr/>
        </p:nvSpPr>
        <p:spPr>
          <a:xfrm>
            <a:off x="384114" y="3454730"/>
            <a:ext cx="1620957" cy="338554"/>
          </a:xfrm>
          <a:prstGeom prst="rect">
            <a:avLst/>
          </a:prstGeom>
          <a:noFill/>
        </p:spPr>
        <p:txBody>
          <a:bodyPr wrap="none" rtlCol="0">
            <a:spAutoFit/>
          </a:bodyPr>
          <a:lstStyle/>
          <a:p>
            <a:r>
              <a:rPr kumimoji="1" lang="ja-JP" altLang="en-US" sz="1600" dirty="0"/>
              <a:t>学校側優先順位</a:t>
            </a:r>
          </a:p>
        </p:txBody>
      </p:sp>
      <p:sp>
        <p:nvSpPr>
          <p:cNvPr id="10" name="テキスト ボックス 9">
            <a:extLst>
              <a:ext uri="{FF2B5EF4-FFF2-40B4-BE49-F238E27FC236}">
                <a16:creationId xmlns:a16="http://schemas.microsoft.com/office/drawing/2014/main" id="{53214E01-CD18-95CB-6E80-72D3A0C53E70}"/>
              </a:ext>
            </a:extLst>
          </p:cNvPr>
          <p:cNvSpPr txBox="1"/>
          <p:nvPr/>
        </p:nvSpPr>
        <p:spPr>
          <a:xfrm>
            <a:off x="384114" y="601580"/>
            <a:ext cx="1620957" cy="338554"/>
          </a:xfrm>
          <a:prstGeom prst="rect">
            <a:avLst/>
          </a:prstGeom>
          <a:noFill/>
        </p:spPr>
        <p:txBody>
          <a:bodyPr wrap="none" rtlCol="0">
            <a:spAutoFit/>
          </a:bodyPr>
          <a:lstStyle/>
          <a:p>
            <a:r>
              <a:rPr lang="ja-JP" altLang="en-US" sz="1600" dirty="0"/>
              <a:t>生徒</a:t>
            </a:r>
            <a:r>
              <a:rPr kumimoji="1" lang="ja-JP" altLang="en-US" sz="1600" dirty="0"/>
              <a:t>側志望順位</a:t>
            </a:r>
          </a:p>
        </p:txBody>
      </p:sp>
      <p:graphicFrame>
        <p:nvGraphicFramePr>
          <p:cNvPr id="12" name="表 11">
            <a:extLst>
              <a:ext uri="{FF2B5EF4-FFF2-40B4-BE49-F238E27FC236}">
                <a16:creationId xmlns:a16="http://schemas.microsoft.com/office/drawing/2014/main" id="{CF13BED7-CFFD-2BDC-AC1C-11D7D3FBE2B3}"/>
              </a:ext>
            </a:extLst>
          </p:cNvPr>
          <p:cNvGraphicFramePr>
            <a:graphicFrameLocks noGrp="1"/>
          </p:cNvGraphicFramePr>
          <p:nvPr>
            <p:extLst>
              <p:ext uri="{D42A27DB-BD31-4B8C-83A1-F6EECF244321}">
                <p14:modId xmlns:p14="http://schemas.microsoft.com/office/powerpoint/2010/main" val="326689980"/>
              </p:ext>
            </p:extLst>
          </p:nvPr>
        </p:nvGraphicFramePr>
        <p:xfrm>
          <a:off x="3817014" y="970912"/>
          <a:ext cx="3600000" cy="1800000"/>
        </p:xfrm>
        <a:graphic>
          <a:graphicData uri="http://schemas.openxmlformats.org/drawingml/2006/table">
            <a:tbl>
              <a:tblPr firstRow="1" bandRow="1">
                <a:tableStyleId>{5C22544A-7EE6-4342-B048-85BDC9FD1C3A}</a:tableStyleId>
              </a:tblPr>
              <a:tblGrid>
                <a:gridCol w="600000">
                  <a:extLst>
                    <a:ext uri="{9D8B030D-6E8A-4147-A177-3AD203B41FA5}">
                      <a16:colId xmlns:a16="http://schemas.microsoft.com/office/drawing/2014/main" val="3420727836"/>
                    </a:ext>
                  </a:extLst>
                </a:gridCol>
                <a:gridCol w="600000">
                  <a:extLst>
                    <a:ext uri="{9D8B030D-6E8A-4147-A177-3AD203B41FA5}">
                      <a16:colId xmlns:a16="http://schemas.microsoft.com/office/drawing/2014/main" val="942370112"/>
                    </a:ext>
                  </a:extLst>
                </a:gridCol>
                <a:gridCol w="600000">
                  <a:extLst>
                    <a:ext uri="{9D8B030D-6E8A-4147-A177-3AD203B41FA5}">
                      <a16:colId xmlns:a16="http://schemas.microsoft.com/office/drawing/2014/main" val="2030742390"/>
                    </a:ext>
                  </a:extLst>
                </a:gridCol>
                <a:gridCol w="600000">
                  <a:extLst>
                    <a:ext uri="{9D8B030D-6E8A-4147-A177-3AD203B41FA5}">
                      <a16:colId xmlns:a16="http://schemas.microsoft.com/office/drawing/2014/main" val="669948214"/>
                    </a:ext>
                  </a:extLst>
                </a:gridCol>
                <a:gridCol w="600000">
                  <a:extLst>
                    <a:ext uri="{9D8B030D-6E8A-4147-A177-3AD203B41FA5}">
                      <a16:colId xmlns:a16="http://schemas.microsoft.com/office/drawing/2014/main" val="1703746242"/>
                    </a:ext>
                  </a:extLst>
                </a:gridCol>
                <a:gridCol w="600000">
                  <a:extLst>
                    <a:ext uri="{9D8B030D-6E8A-4147-A177-3AD203B41FA5}">
                      <a16:colId xmlns:a16="http://schemas.microsoft.com/office/drawing/2014/main" val="2402928083"/>
                    </a:ext>
                  </a:extLst>
                </a:gridCol>
              </a:tblGrid>
              <a:tr h="360000">
                <a:tc>
                  <a:txBody>
                    <a:bodyPr/>
                    <a:lstStyle/>
                    <a:p>
                      <a:r>
                        <a:rPr kumimoji="1" lang="ja-JP" altLang="en-US" sz="1600" dirty="0"/>
                        <a:t>科目</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60</a:t>
                      </a:r>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50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80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3761047812"/>
                  </a:ext>
                </a:extLst>
              </a:tr>
            </a:tbl>
          </a:graphicData>
        </a:graphic>
      </p:graphicFrame>
      <p:sp>
        <p:nvSpPr>
          <p:cNvPr id="13" name="テキスト ボックス 12">
            <a:extLst>
              <a:ext uri="{FF2B5EF4-FFF2-40B4-BE49-F238E27FC236}">
                <a16:creationId xmlns:a16="http://schemas.microsoft.com/office/drawing/2014/main" id="{9C4EA7F9-E14F-61EC-CF82-14D440347E0B}"/>
              </a:ext>
            </a:extLst>
          </p:cNvPr>
          <p:cNvSpPr txBox="1"/>
          <p:nvPr/>
        </p:nvSpPr>
        <p:spPr>
          <a:xfrm>
            <a:off x="3817014" y="601580"/>
            <a:ext cx="1210588" cy="338554"/>
          </a:xfrm>
          <a:prstGeom prst="rect">
            <a:avLst/>
          </a:prstGeom>
          <a:noFill/>
        </p:spPr>
        <p:txBody>
          <a:bodyPr wrap="none" rtlCol="0">
            <a:spAutoFit/>
          </a:bodyPr>
          <a:lstStyle/>
          <a:p>
            <a:r>
              <a:rPr kumimoji="1" lang="ja-JP" altLang="en-US" sz="1600" dirty="0"/>
              <a:t>生徒側素点</a:t>
            </a:r>
          </a:p>
        </p:txBody>
      </p:sp>
      <p:sp>
        <p:nvSpPr>
          <p:cNvPr id="15" name="テキスト ボックス 14">
            <a:extLst>
              <a:ext uri="{FF2B5EF4-FFF2-40B4-BE49-F238E27FC236}">
                <a16:creationId xmlns:a16="http://schemas.microsoft.com/office/drawing/2014/main" id="{B01F1E0C-F76F-7F6D-3732-4CDF6C906FFF}"/>
              </a:ext>
            </a:extLst>
          </p:cNvPr>
          <p:cNvSpPr txBox="1"/>
          <p:nvPr/>
        </p:nvSpPr>
        <p:spPr>
          <a:xfrm>
            <a:off x="7991931" y="632358"/>
            <a:ext cx="1210588" cy="338554"/>
          </a:xfrm>
          <a:prstGeom prst="rect">
            <a:avLst/>
          </a:prstGeom>
          <a:noFill/>
        </p:spPr>
        <p:txBody>
          <a:bodyPr wrap="none" rtlCol="0">
            <a:spAutoFit/>
          </a:bodyPr>
          <a:lstStyle/>
          <a:p>
            <a:r>
              <a:rPr kumimoji="1" lang="ja-JP" altLang="en-US" sz="1600" dirty="0"/>
              <a:t>学校側配点</a:t>
            </a:r>
          </a:p>
        </p:txBody>
      </p:sp>
      <p:graphicFrame>
        <p:nvGraphicFramePr>
          <p:cNvPr id="16" name="表 15">
            <a:extLst>
              <a:ext uri="{FF2B5EF4-FFF2-40B4-BE49-F238E27FC236}">
                <a16:creationId xmlns:a16="http://schemas.microsoft.com/office/drawing/2014/main" id="{EB3E0B97-57C6-DF45-6F75-65A3402A7528}"/>
              </a:ext>
            </a:extLst>
          </p:cNvPr>
          <p:cNvGraphicFramePr>
            <a:graphicFrameLocks noGrp="1"/>
          </p:cNvGraphicFramePr>
          <p:nvPr>
            <p:extLst>
              <p:ext uri="{D42A27DB-BD31-4B8C-83A1-F6EECF244321}">
                <p14:modId xmlns:p14="http://schemas.microsoft.com/office/powerpoint/2010/main" val="2591923899"/>
              </p:ext>
            </p:extLst>
          </p:nvPr>
        </p:nvGraphicFramePr>
        <p:xfrm>
          <a:off x="7980922" y="970912"/>
          <a:ext cx="3600000" cy="216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gridCol w="720000">
                  <a:extLst>
                    <a:ext uri="{9D8B030D-6E8A-4147-A177-3AD203B41FA5}">
                      <a16:colId xmlns:a16="http://schemas.microsoft.com/office/drawing/2014/main" val="1703746242"/>
                    </a:ext>
                  </a:extLst>
                </a:gridCol>
              </a:tblGrid>
              <a:tr h="360000">
                <a:tc>
                  <a:txBody>
                    <a:bodyPr/>
                    <a:lstStyle/>
                    <a:p>
                      <a:r>
                        <a:rPr kumimoji="1" lang="ja-JP" altLang="en-US" sz="1600" dirty="0"/>
                        <a:t>科目</a:t>
                      </a:r>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S4</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300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500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500</a:t>
                      </a:r>
                      <a:endParaRPr kumimoji="1" lang="ja-JP" altLang="en-US" sz="1600" strike="noStrike" dirty="0"/>
                    </a:p>
                  </a:txBody>
                  <a:tcPr/>
                </a:tc>
                <a:extLst>
                  <a:ext uri="{0D108BD9-81ED-4DB2-BD59-A6C34878D82A}">
                    <a16:rowId xmlns:a16="http://schemas.microsoft.com/office/drawing/2014/main" val="3761047812"/>
                  </a:ext>
                </a:extLst>
              </a:tr>
              <a:tr h="360000">
                <a:tc>
                  <a:txBody>
                    <a:bodyPr/>
                    <a:lstStyle/>
                    <a:p>
                      <a:r>
                        <a:rPr kumimoji="1" lang="ja-JP" altLang="en-US" sz="1600" b="1" dirty="0"/>
                        <a:t>足切</a:t>
                      </a:r>
                      <a:r>
                        <a:rPr kumimoji="1" lang="en-US" altLang="ja-JP" sz="1600" b="1" dirty="0"/>
                        <a:t>*</a:t>
                      </a:r>
                      <a:endParaRPr kumimoji="1" lang="ja-JP" altLang="en-US" sz="1600" b="1" dirty="0"/>
                    </a:p>
                  </a:txBody>
                  <a:tcPr/>
                </a:tc>
                <a:tc>
                  <a:txBody>
                    <a:bodyPr/>
                    <a:lstStyle/>
                    <a:p>
                      <a:r>
                        <a:rPr kumimoji="1" lang="en-US" altLang="ja-JP" sz="1600" b="1" strike="noStrike" dirty="0"/>
                        <a:t>-</a:t>
                      </a:r>
                      <a:endParaRPr kumimoji="1" lang="ja-JP" altLang="en-US" sz="1600" b="1" strike="noStrike" dirty="0"/>
                    </a:p>
                  </a:txBody>
                  <a:tcPr/>
                </a:tc>
                <a:tc>
                  <a:txBody>
                    <a:bodyPr/>
                    <a:lstStyle/>
                    <a:p>
                      <a:r>
                        <a:rPr kumimoji="1" lang="en-US" altLang="ja-JP" sz="1600" b="1" strike="noStrike" dirty="0"/>
                        <a:t>-</a:t>
                      </a:r>
                      <a:endParaRPr kumimoji="1" lang="ja-JP" altLang="en-US" sz="1600" b="1" strike="noStrike" dirty="0"/>
                    </a:p>
                  </a:txBody>
                  <a:tcPr/>
                </a:tc>
                <a:tc>
                  <a:txBody>
                    <a:bodyPr/>
                    <a:lstStyle/>
                    <a:p>
                      <a:r>
                        <a:rPr kumimoji="1" lang="en-US" altLang="ja-JP" sz="1600" b="1" strike="noStrike" dirty="0"/>
                        <a:t>-</a:t>
                      </a:r>
                      <a:endParaRPr kumimoji="1" lang="ja-JP" altLang="en-US" sz="1600" b="1" strike="noStrike" dirty="0"/>
                    </a:p>
                  </a:txBody>
                  <a:tcPr/>
                </a:tc>
                <a:tc>
                  <a:txBody>
                    <a:bodyPr/>
                    <a:lstStyle/>
                    <a:p>
                      <a:r>
                        <a:rPr kumimoji="1" lang="en-US" altLang="ja-JP" sz="1600" b="1" strike="noStrike" dirty="0"/>
                        <a:t>-</a:t>
                      </a:r>
                      <a:endParaRPr kumimoji="1" lang="ja-JP" altLang="en-US" sz="1600" b="1" strike="noStrike" dirty="0"/>
                    </a:p>
                  </a:txBody>
                  <a:tcPr/>
                </a:tc>
                <a:extLst>
                  <a:ext uri="{0D108BD9-81ED-4DB2-BD59-A6C34878D82A}">
                    <a16:rowId xmlns:a16="http://schemas.microsoft.com/office/drawing/2014/main" val="1141344399"/>
                  </a:ext>
                </a:extLst>
              </a:tr>
            </a:tbl>
          </a:graphicData>
        </a:graphic>
      </p:graphicFrame>
    </p:spTree>
    <p:extLst>
      <p:ext uri="{BB962C8B-B14F-4D97-AF65-F5344CB8AC3E}">
        <p14:creationId xmlns:p14="http://schemas.microsoft.com/office/powerpoint/2010/main" val="166377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DE5B3-CED4-BF23-EF65-4AB0B2C82344}"/>
            </a:ext>
          </a:extLst>
        </p:cNvPr>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E4919818-8F39-996C-CCE6-69B141C64CCC}"/>
              </a:ext>
            </a:extLst>
          </p:cNvPr>
          <p:cNvGraphicFramePr>
            <a:graphicFrameLocks noGrp="1"/>
          </p:cNvGraphicFramePr>
          <p:nvPr>
            <p:extLst>
              <p:ext uri="{D42A27DB-BD31-4B8C-83A1-F6EECF244321}">
                <p14:modId xmlns:p14="http://schemas.microsoft.com/office/powerpoint/2010/main" val="2304432596"/>
              </p:ext>
            </p:extLst>
          </p:nvPr>
        </p:nvGraphicFramePr>
        <p:xfrm>
          <a:off x="384114" y="970912"/>
          <a:ext cx="2880000" cy="1440000"/>
        </p:xfrm>
        <a:graphic>
          <a:graphicData uri="http://schemas.openxmlformats.org/drawingml/2006/table">
            <a:tbl>
              <a:tblPr firstRow="1" bandRow="1">
                <a:tableStyleId>{5C22544A-7EE6-4342-B048-85BDC9FD1C3A}</a:tableStyleId>
              </a:tblPr>
              <a:tblGrid>
                <a:gridCol w="576000">
                  <a:extLst>
                    <a:ext uri="{9D8B030D-6E8A-4147-A177-3AD203B41FA5}">
                      <a16:colId xmlns:a16="http://schemas.microsoft.com/office/drawing/2014/main" val="942370112"/>
                    </a:ext>
                  </a:extLst>
                </a:gridCol>
                <a:gridCol w="576000">
                  <a:extLst>
                    <a:ext uri="{9D8B030D-6E8A-4147-A177-3AD203B41FA5}">
                      <a16:colId xmlns:a16="http://schemas.microsoft.com/office/drawing/2014/main" val="2030742390"/>
                    </a:ext>
                  </a:extLst>
                </a:gridCol>
                <a:gridCol w="576000">
                  <a:extLst>
                    <a:ext uri="{9D8B030D-6E8A-4147-A177-3AD203B41FA5}">
                      <a16:colId xmlns:a16="http://schemas.microsoft.com/office/drawing/2014/main" val="669948214"/>
                    </a:ext>
                  </a:extLst>
                </a:gridCol>
                <a:gridCol w="576000">
                  <a:extLst>
                    <a:ext uri="{9D8B030D-6E8A-4147-A177-3AD203B41FA5}">
                      <a16:colId xmlns:a16="http://schemas.microsoft.com/office/drawing/2014/main" val="1703746242"/>
                    </a:ext>
                  </a:extLst>
                </a:gridCol>
                <a:gridCol w="576000">
                  <a:extLst>
                    <a:ext uri="{9D8B030D-6E8A-4147-A177-3AD203B41FA5}">
                      <a16:colId xmlns:a16="http://schemas.microsoft.com/office/drawing/2014/main" val="1532053988"/>
                    </a:ext>
                  </a:extLst>
                </a:gridCol>
              </a:tblGrid>
              <a:tr h="360000">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S2</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S2</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S3</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S3</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S3</a:t>
                      </a:r>
                      <a:endParaRPr kumimoji="1" lang="ja-JP" altLang="en-US" sz="1600" dirty="0"/>
                    </a:p>
                  </a:txBody>
                  <a:tcPr/>
                </a:tc>
                <a:tc>
                  <a:txBody>
                    <a:bodyPr/>
                    <a:lstStyle/>
                    <a:p>
                      <a:r>
                        <a:rPr kumimoji="1" lang="en-US" altLang="ja-JP" sz="1600" dirty="0"/>
                        <a:t>S1</a:t>
                      </a:r>
                      <a:endParaRPr kumimoji="1" lang="ja-JP" altLang="en-US" sz="1600" dirty="0"/>
                    </a:p>
                  </a:txBody>
                  <a:tcPr/>
                </a:tc>
                <a:extLst>
                  <a:ext uri="{0D108BD9-81ED-4DB2-BD59-A6C34878D82A}">
                    <a16:rowId xmlns:a16="http://schemas.microsoft.com/office/drawing/2014/main" val="267597413"/>
                  </a:ext>
                </a:extLst>
              </a:tr>
            </a:tbl>
          </a:graphicData>
        </a:graphic>
      </p:graphicFrame>
      <p:graphicFrame>
        <p:nvGraphicFramePr>
          <p:cNvPr id="5" name="表 4">
            <a:extLst>
              <a:ext uri="{FF2B5EF4-FFF2-40B4-BE49-F238E27FC236}">
                <a16:creationId xmlns:a16="http://schemas.microsoft.com/office/drawing/2014/main" id="{9CA9B246-C2B9-CFB3-7B8C-652C6D7DB285}"/>
              </a:ext>
            </a:extLst>
          </p:cNvPr>
          <p:cNvGraphicFramePr>
            <a:graphicFrameLocks noGrp="1"/>
          </p:cNvGraphicFramePr>
          <p:nvPr>
            <p:extLst>
              <p:ext uri="{D42A27DB-BD31-4B8C-83A1-F6EECF244321}">
                <p14:modId xmlns:p14="http://schemas.microsoft.com/office/powerpoint/2010/main" val="3169339911"/>
              </p:ext>
            </p:extLst>
          </p:nvPr>
        </p:nvGraphicFramePr>
        <p:xfrm>
          <a:off x="384607" y="3901478"/>
          <a:ext cx="2700000" cy="2160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942370112"/>
                    </a:ext>
                  </a:extLst>
                </a:gridCol>
                <a:gridCol w="900000">
                  <a:extLst>
                    <a:ext uri="{9D8B030D-6E8A-4147-A177-3AD203B41FA5}">
                      <a16:colId xmlns:a16="http://schemas.microsoft.com/office/drawing/2014/main" val="2030742390"/>
                    </a:ext>
                  </a:extLst>
                </a:gridCol>
                <a:gridCol w="900000">
                  <a:extLst>
                    <a:ext uri="{9D8B030D-6E8A-4147-A177-3AD203B41FA5}">
                      <a16:colId xmlns:a16="http://schemas.microsoft.com/office/drawing/2014/main" val="669948214"/>
                    </a:ext>
                  </a:extLst>
                </a:gridCol>
              </a:tblGrid>
              <a:tr h="360000">
                <a:tc>
                  <a:txBody>
                    <a:bodyPr/>
                    <a:lstStyle/>
                    <a:p>
                      <a:r>
                        <a:rPr kumimoji="1" lang="en-US" altLang="ja-JP" sz="1600" dirty="0"/>
                        <a:t>S1(1)</a:t>
                      </a:r>
                      <a:endParaRPr kumimoji="1" lang="ja-JP" altLang="en-US" sz="1600" dirty="0"/>
                    </a:p>
                  </a:txBody>
                  <a:tcPr/>
                </a:tc>
                <a:tc>
                  <a:txBody>
                    <a:bodyPr/>
                    <a:lstStyle/>
                    <a:p>
                      <a:r>
                        <a:rPr kumimoji="1" lang="en-US" altLang="ja-JP" sz="1600" dirty="0"/>
                        <a:t>S2(2)</a:t>
                      </a:r>
                      <a:endParaRPr kumimoji="1" lang="ja-JP" altLang="en-US" sz="1600" dirty="0"/>
                    </a:p>
                  </a:txBody>
                  <a:tcPr/>
                </a:tc>
                <a:tc>
                  <a:txBody>
                    <a:bodyPr/>
                    <a:lstStyle/>
                    <a:p>
                      <a:r>
                        <a:rPr kumimoji="1" lang="en-US" altLang="ja-JP" sz="1600" dirty="0"/>
                        <a:t>S3(2)</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en-US" altLang="ja-JP" sz="1600" dirty="0"/>
                        <a:t>I5</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I2</a:t>
                      </a:r>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en-US" altLang="ja-JP" sz="1600" dirty="0"/>
                        <a:t>I4</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I3</a:t>
                      </a:r>
                      <a:endParaRPr kumimoji="1" lang="ja-JP" altLang="en-US" sz="1600" dirty="0"/>
                    </a:p>
                  </a:txBody>
                  <a:tcPr/>
                </a:tc>
                <a:extLst>
                  <a:ext uri="{0D108BD9-81ED-4DB2-BD59-A6C34878D82A}">
                    <a16:rowId xmlns:a16="http://schemas.microsoft.com/office/drawing/2014/main" val="1926637770"/>
                  </a:ext>
                </a:extLst>
              </a:tr>
              <a:tr h="360000">
                <a:tc>
                  <a:txBody>
                    <a:bodyPr/>
                    <a:lstStyle/>
                    <a:p>
                      <a:r>
                        <a:rPr kumimoji="1" lang="en-US" altLang="ja-JP" sz="1600" dirty="0"/>
                        <a:t>I1</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I1</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en-US" altLang="ja-JP" sz="1600" dirty="0"/>
                        <a:t>I2</a:t>
                      </a:r>
                      <a:endParaRPr kumimoji="1" lang="ja-JP" altLang="en-US" sz="1600" dirty="0"/>
                    </a:p>
                  </a:txBody>
                  <a:tcPr/>
                </a:tc>
                <a:tc>
                  <a:txBody>
                    <a:bodyPr/>
                    <a:lstStyle/>
                    <a:p>
                      <a:r>
                        <a:rPr kumimoji="1" lang="en-US" altLang="ja-JP" sz="1600" dirty="0"/>
                        <a:t>I5</a:t>
                      </a:r>
                      <a:endParaRPr kumimoji="1" lang="ja-JP" altLang="en-US" sz="1600" dirty="0"/>
                    </a:p>
                  </a:txBody>
                  <a:tcPr/>
                </a:tc>
                <a:tc>
                  <a:txBody>
                    <a:bodyPr/>
                    <a:lstStyle/>
                    <a:p>
                      <a:r>
                        <a:rPr kumimoji="1" lang="en-US" altLang="ja-JP" sz="1600" dirty="0"/>
                        <a:t>I4</a:t>
                      </a:r>
                      <a:endParaRPr kumimoji="1" lang="ja-JP" altLang="en-US" sz="1600" dirty="0"/>
                    </a:p>
                  </a:txBody>
                  <a:tcPr/>
                </a:tc>
                <a:extLst>
                  <a:ext uri="{0D108BD9-81ED-4DB2-BD59-A6C34878D82A}">
                    <a16:rowId xmlns:a16="http://schemas.microsoft.com/office/drawing/2014/main" val="3761047812"/>
                  </a:ext>
                </a:extLst>
              </a:tr>
              <a:tr h="360000">
                <a:tc>
                  <a:txBody>
                    <a:bodyPr/>
                    <a:lstStyle/>
                    <a:p>
                      <a:r>
                        <a:rPr kumimoji="1" lang="en-US" altLang="ja-JP" sz="1600" dirty="0"/>
                        <a:t>I3</a:t>
                      </a:r>
                      <a:endParaRPr kumimoji="1" lang="ja-JP" altLang="en-US" sz="1600" dirty="0"/>
                    </a:p>
                  </a:txBody>
                  <a:tcPr/>
                </a:tc>
                <a:tc>
                  <a:txBody>
                    <a:bodyPr/>
                    <a:lstStyle/>
                    <a:p>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3576975817"/>
                  </a:ext>
                </a:extLst>
              </a:tr>
            </a:tbl>
          </a:graphicData>
        </a:graphic>
      </p:graphicFrame>
      <p:graphicFrame>
        <p:nvGraphicFramePr>
          <p:cNvPr id="6" name="表 5">
            <a:extLst>
              <a:ext uri="{FF2B5EF4-FFF2-40B4-BE49-F238E27FC236}">
                <a16:creationId xmlns:a16="http://schemas.microsoft.com/office/drawing/2014/main" id="{4BAFDC0F-6CB4-D080-313F-DAC493721923}"/>
              </a:ext>
            </a:extLst>
          </p:cNvPr>
          <p:cNvGraphicFramePr>
            <a:graphicFrameLocks noGrp="1"/>
          </p:cNvGraphicFramePr>
          <p:nvPr>
            <p:extLst>
              <p:ext uri="{D42A27DB-BD31-4B8C-83A1-F6EECF244321}">
                <p14:modId xmlns:p14="http://schemas.microsoft.com/office/powerpoint/2010/main" val="3262390285"/>
              </p:ext>
            </p:extLst>
          </p:nvPr>
        </p:nvGraphicFramePr>
        <p:xfrm>
          <a:off x="5589449" y="3896656"/>
          <a:ext cx="4320000" cy="21600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3420727836"/>
                    </a:ext>
                  </a:extLst>
                </a:gridCol>
                <a:gridCol w="1080000">
                  <a:extLst>
                    <a:ext uri="{9D8B030D-6E8A-4147-A177-3AD203B41FA5}">
                      <a16:colId xmlns:a16="http://schemas.microsoft.com/office/drawing/2014/main" val="942370112"/>
                    </a:ext>
                  </a:extLst>
                </a:gridCol>
                <a:gridCol w="1080000">
                  <a:extLst>
                    <a:ext uri="{9D8B030D-6E8A-4147-A177-3AD203B41FA5}">
                      <a16:colId xmlns:a16="http://schemas.microsoft.com/office/drawing/2014/main" val="2030742390"/>
                    </a:ext>
                  </a:extLst>
                </a:gridCol>
                <a:gridCol w="1080000">
                  <a:extLst>
                    <a:ext uri="{9D8B030D-6E8A-4147-A177-3AD203B41FA5}">
                      <a16:colId xmlns:a16="http://schemas.microsoft.com/office/drawing/2014/main" val="669948214"/>
                    </a:ext>
                  </a:extLst>
                </a:gridCol>
              </a:tblGrid>
              <a:tr h="360000">
                <a:tc>
                  <a:txBody>
                    <a:bodyPr/>
                    <a:lstStyle/>
                    <a:p>
                      <a:r>
                        <a:rPr kumimoji="1" lang="en-US" altLang="ja-JP" sz="1600" dirty="0"/>
                        <a:t>I</a:t>
                      </a:r>
                      <a:r>
                        <a:rPr kumimoji="1" lang="ja-JP" altLang="en-US" sz="1600" dirty="0"/>
                        <a:t>側</a:t>
                      </a:r>
                      <a:r>
                        <a:rPr kumimoji="1" lang="en-US" altLang="ja-JP" sz="1600" dirty="0"/>
                        <a:t>DA</a:t>
                      </a:r>
                      <a:endParaRPr kumimoji="1" lang="ja-JP" altLang="en-US" sz="1600" dirty="0"/>
                    </a:p>
                  </a:txBody>
                  <a:tcPr/>
                </a:tc>
                <a:tc>
                  <a:txBody>
                    <a:bodyPr/>
                    <a:lstStyle/>
                    <a:p>
                      <a:r>
                        <a:rPr kumimoji="1" lang="en-US" altLang="ja-JP" sz="1600" dirty="0"/>
                        <a:t>S1(1)</a:t>
                      </a:r>
                      <a:endParaRPr kumimoji="1" lang="ja-JP" altLang="en-US" sz="1600" dirty="0"/>
                    </a:p>
                  </a:txBody>
                  <a:tcPr/>
                </a:tc>
                <a:tc>
                  <a:txBody>
                    <a:bodyPr/>
                    <a:lstStyle/>
                    <a:p>
                      <a:r>
                        <a:rPr kumimoji="1" lang="en-US" altLang="ja-JP" sz="1600" dirty="0"/>
                        <a:t>S2(2)</a:t>
                      </a:r>
                      <a:endParaRPr kumimoji="1" lang="ja-JP" altLang="en-US" sz="1600" dirty="0"/>
                    </a:p>
                  </a:txBody>
                  <a:tcPr/>
                </a:tc>
                <a:tc>
                  <a:txBody>
                    <a:bodyPr/>
                    <a:lstStyle/>
                    <a:p>
                      <a:r>
                        <a:rPr kumimoji="1" lang="en-US" altLang="ja-JP" sz="1600" dirty="0"/>
                        <a:t>S3(2)</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①</a:t>
                      </a:r>
                    </a:p>
                  </a:txBody>
                  <a:tcPr/>
                </a:tc>
                <a:tc>
                  <a:txBody>
                    <a:bodyPr/>
                    <a:lstStyle/>
                    <a:p>
                      <a:r>
                        <a:rPr kumimoji="1" lang="en-US" altLang="ja-JP" sz="1600" strike="noStrike" dirty="0"/>
                        <a:t>I1,</a:t>
                      </a:r>
                      <a:r>
                        <a:rPr kumimoji="1" lang="en-US" altLang="ja-JP" sz="1600" strike="sngStrike" dirty="0"/>
                        <a:t>I2</a:t>
                      </a:r>
                      <a:r>
                        <a:rPr kumimoji="1" lang="en-US" altLang="ja-JP" sz="1600" strike="noStrike" dirty="0"/>
                        <a:t>,</a:t>
                      </a:r>
                      <a:r>
                        <a:rPr kumimoji="1" lang="en-US" altLang="ja-JP" sz="1600" strike="sngStrike" dirty="0"/>
                        <a:t>I3</a:t>
                      </a:r>
                      <a:endParaRPr kumimoji="1" lang="ja-JP" altLang="en-US" sz="1600" strike="sngStrike" dirty="0"/>
                    </a:p>
                  </a:txBody>
                  <a:tcPr/>
                </a:tc>
                <a:tc>
                  <a:txBody>
                    <a:bodyPr/>
                    <a:lstStyle/>
                    <a:p>
                      <a:r>
                        <a:rPr kumimoji="1" lang="en-US" altLang="ja-JP" sz="1600" dirty="0"/>
                        <a:t>I4,I5</a:t>
                      </a:r>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3827490724"/>
                  </a:ext>
                </a:extLst>
              </a:tr>
              <a:tr h="360000">
                <a:tc>
                  <a:txBody>
                    <a:bodyPr/>
                    <a:lstStyle/>
                    <a:p>
                      <a:r>
                        <a:rPr kumimoji="1" lang="ja-JP" altLang="en-US" sz="1600" dirty="0"/>
                        <a:t>②</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I2,I3,</a:t>
                      </a:r>
                      <a:r>
                        <a:rPr kumimoji="1" lang="en-US" altLang="ja-JP" sz="1600" strike="sngStrike" dirty="0"/>
                        <a:t>I4</a:t>
                      </a:r>
                      <a:r>
                        <a:rPr kumimoji="1" lang="en-US" altLang="ja-JP" sz="1600" dirty="0"/>
                        <a:t>,</a:t>
                      </a:r>
                      <a:r>
                        <a:rPr kumimoji="1" lang="en-US" altLang="ja-JP" sz="1600" strike="sngStrike" dirty="0"/>
                        <a:t>I5</a:t>
                      </a:r>
                      <a:endParaRPr kumimoji="1" lang="ja-JP" altLang="en-US" sz="1600" strike="sngStrike" dirty="0"/>
                    </a:p>
                  </a:txBody>
                  <a:tcPr/>
                </a:tc>
                <a:tc>
                  <a:txBody>
                    <a:bodyPr/>
                    <a:lstStyle/>
                    <a:p>
                      <a:endParaRPr kumimoji="1" lang="ja-JP" altLang="en-US" sz="1600" dirty="0"/>
                    </a:p>
                  </a:txBody>
                  <a:tcPr/>
                </a:tc>
                <a:extLst>
                  <a:ext uri="{0D108BD9-81ED-4DB2-BD59-A6C34878D82A}">
                    <a16:rowId xmlns:a16="http://schemas.microsoft.com/office/drawing/2014/main" val="830122325"/>
                  </a:ext>
                </a:extLst>
              </a:tr>
              <a:tr h="360000">
                <a:tc>
                  <a:txBody>
                    <a:bodyPr/>
                    <a:lstStyle/>
                    <a:p>
                      <a:r>
                        <a:rPr kumimoji="1" lang="ja-JP" altLang="en-US" sz="1600" dirty="0"/>
                        <a:t>③</a:t>
                      </a:r>
                    </a:p>
                  </a:txBody>
                  <a:tcPr/>
                </a:tc>
                <a:tc>
                  <a:txBody>
                    <a:bodyPr/>
                    <a:lstStyle/>
                    <a:p>
                      <a:r>
                        <a:rPr kumimoji="1" lang="en-US" altLang="ja-JP" sz="1600" strike="sngStrike" dirty="0"/>
                        <a:t>I1</a:t>
                      </a:r>
                      <a:r>
                        <a:rPr kumimoji="1" lang="en-US" altLang="ja-JP" sz="1600" dirty="0"/>
                        <a:t>,I4</a:t>
                      </a:r>
                      <a:endParaRPr kumimoji="1" lang="ja-JP" altLang="en-US" sz="1600" dirty="0"/>
                    </a:p>
                  </a:txBody>
                  <a:tcPr/>
                </a:tc>
                <a:tc>
                  <a:txBody>
                    <a:bodyPr/>
                    <a:lstStyle/>
                    <a:p>
                      <a:r>
                        <a:rPr kumimoji="1" lang="en-US" altLang="ja-JP" sz="1600" dirty="0"/>
                        <a:t>I2,I3</a:t>
                      </a:r>
                      <a:endParaRPr kumimoji="1" lang="ja-JP" altLang="en-US" sz="1600" dirty="0"/>
                    </a:p>
                  </a:txBody>
                  <a:tcPr/>
                </a:tc>
                <a:tc>
                  <a:txBody>
                    <a:bodyPr/>
                    <a:lstStyle/>
                    <a:p>
                      <a:r>
                        <a:rPr kumimoji="1" lang="en-US" altLang="ja-JP" sz="1600" strike="noStrike" dirty="0"/>
                        <a:t>I5</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④</a:t>
                      </a:r>
                    </a:p>
                  </a:txBody>
                  <a:tcPr/>
                </a:tc>
                <a:tc>
                  <a:txBody>
                    <a:bodyPr/>
                    <a:lstStyle/>
                    <a:p>
                      <a:r>
                        <a:rPr kumimoji="1" lang="en-US" altLang="ja-JP" sz="1600" dirty="0"/>
                        <a:t>I4</a:t>
                      </a:r>
                      <a:endParaRPr kumimoji="1" lang="ja-JP" altLang="en-US" sz="1600" dirty="0"/>
                    </a:p>
                  </a:txBody>
                  <a:tcPr/>
                </a:tc>
                <a:tc>
                  <a:txBody>
                    <a:bodyPr/>
                    <a:lstStyle/>
                    <a:p>
                      <a:r>
                        <a:rPr kumimoji="1" lang="en-US" altLang="ja-JP" sz="1600" strike="sngStrike" dirty="0"/>
                        <a:t>I1</a:t>
                      </a:r>
                      <a:r>
                        <a:rPr kumimoji="1" lang="en-US" altLang="ja-JP" sz="1600" dirty="0"/>
                        <a:t>,I2,I3</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267597413"/>
                  </a:ext>
                </a:extLst>
              </a:tr>
              <a:tr h="360000">
                <a:tc>
                  <a:txBody>
                    <a:bodyPr/>
                    <a:lstStyle/>
                    <a:p>
                      <a:r>
                        <a:rPr kumimoji="1" lang="ja-JP" altLang="en-US" sz="1600" b="1" dirty="0"/>
                        <a:t>⑤</a:t>
                      </a:r>
                    </a:p>
                  </a:txBody>
                  <a:tcPr/>
                </a:tc>
                <a:tc>
                  <a:txBody>
                    <a:bodyPr/>
                    <a:lstStyle/>
                    <a:p>
                      <a:r>
                        <a:rPr kumimoji="1" lang="en-US" altLang="ja-JP" sz="1600" b="1" dirty="0"/>
                        <a:t>I4</a:t>
                      </a:r>
                      <a:endParaRPr kumimoji="1" lang="ja-JP" altLang="en-US" sz="1600" b="1" dirty="0"/>
                    </a:p>
                  </a:txBody>
                  <a:tcPr/>
                </a:tc>
                <a:tc>
                  <a:txBody>
                    <a:bodyPr/>
                    <a:lstStyle/>
                    <a:p>
                      <a:r>
                        <a:rPr kumimoji="1" lang="en-US" altLang="ja-JP" sz="1600" b="1" dirty="0"/>
                        <a:t>I2,I3</a:t>
                      </a:r>
                      <a:endParaRPr kumimoji="1" lang="ja-JP" altLang="en-US" sz="1600" b="1" dirty="0"/>
                    </a:p>
                  </a:txBody>
                  <a:tcPr/>
                </a:tc>
                <a:tc>
                  <a:txBody>
                    <a:bodyPr/>
                    <a:lstStyle/>
                    <a:p>
                      <a:r>
                        <a:rPr kumimoji="1" lang="en-US" altLang="ja-JP" sz="1600" b="1" dirty="0"/>
                        <a:t>I1,I5</a:t>
                      </a:r>
                      <a:endParaRPr kumimoji="1" lang="ja-JP" altLang="en-US" sz="1600" b="1" dirty="0"/>
                    </a:p>
                  </a:txBody>
                  <a:tcPr/>
                </a:tc>
                <a:extLst>
                  <a:ext uri="{0D108BD9-81ED-4DB2-BD59-A6C34878D82A}">
                    <a16:rowId xmlns:a16="http://schemas.microsoft.com/office/drawing/2014/main" val="3761047812"/>
                  </a:ext>
                </a:extLst>
              </a:tr>
            </a:tbl>
          </a:graphicData>
        </a:graphic>
      </p:graphicFrame>
      <p:sp>
        <p:nvSpPr>
          <p:cNvPr id="7" name="テキスト ボックス 6">
            <a:extLst>
              <a:ext uri="{FF2B5EF4-FFF2-40B4-BE49-F238E27FC236}">
                <a16:creationId xmlns:a16="http://schemas.microsoft.com/office/drawing/2014/main" id="{CAF72DE4-1C78-E9F9-6B4F-354358463887}"/>
              </a:ext>
            </a:extLst>
          </p:cNvPr>
          <p:cNvSpPr txBox="1"/>
          <p:nvPr/>
        </p:nvSpPr>
        <p:spPr>
          <a:xfrm>
            <a:off x="0" y="0"/>
            <a:ext cx="6561412" cy="369332"/>
          </a:xfrm>
          <a:prstGeom prst="rect">
            <a:avLst/>
          </a:prstGeom>
          <a:noFill/>
        </p:spPr>
        <p:txBody>
          <a:bodyPr wrap="none" rtlCol="0">
            <a:spAutoFit/>
          </a:bodyPr>
          <a:lstStyle/>
          <a:p>
            <a:r>
              <a:rPr kumimoji="1" lang="ja-JP" altLang="en-US" dirty="0"/>
              <a:t>事例④　多対１マッチング～</a:t>
            </a:r>
            <a:r>
              <a:rPr kumimoji="1" lang="en-US" altLang="ja-JP" dirty="0"/>
              <a:t>S</a:t>
            </a:r>
            <a:r>
              <a:rPr kumimoji="1" lang="ja-JP" altLang="en-US" dirty="0"/>
              <a:t>側アウトサイドオプションあり</a:t>
            </a:r>
          </a:p>
        </p:txBody>
      </p:sp>
      <p:sp>
        <p:nvSpPr>
          <p:cNvPr id="8" name="テキスト ボックス 7">
            <a:extLst>
              <a:ext uri="{FF2B5EF4-FFF2-40B4-BE49-F238E27FC236}">
                <a16:creationId xmlns:a16="http://schemas.microsoft.com/office/drawing/2014/main" id="{26E44860-DEA6-6989-D6AE-09355FEFCDCF}"/>
              </a:ext>
            </a:extLst>
          </p:cNvPr>
          <p:cNvSpPr txBox="1"/>
          <p:nvPr/>
        </p:nvSpPr>
        <p:spPr>
          <a:xfrm>
            <a:off x="5589449" y="3372492"/>
            <a:ext cx="4083169" cy="338554"/>
          </a:xfrm>
          <a:prstGeom prst="rect">
            <a:avLst/>
          </a:prstGeom>
          <a:noFill/>
        </p:spPr>
        <p:txBody>
          <a:bodyPr wrap="none" rtlCol="0">
            <a:spAutoFit/>
          </a:bodyPr>
          <a:lstStyle/>
          <a:p>
            <a:r>
              <a:rPr lang="ja-JP" altLang="en-US" sz="1600" dirty="0"/>
              <a:t>実行</a:t>
            </a:r>
            <a:r>
              <a:rPr kumimoji="1" lang="ja-JP" altLang="en-US" sz="1600" dirty="0"/>
              <a:t>プロセス（最下段がマッチング結果）</a:t>
            </a:r>
          </a:p>
        </p:txBody>
      </p:sp>
      <p:sp>
        <p:nvSpPr>
          <p:cNvPr id="9" name="テキスト ボックス 8">
            <a:extLst>
              <a:ext uri="{FF2B5EF4-FFF2-40B4-BE49-F238E27FC236}">
                <a16:creationId xmlns:a16="http://schemas.microsoft.com/office/drawing/2014/main" id="{447650A8-878B-5137-8280-1B0ACB66A768}"/>
              </a:ext>
            </a:extLst>
          </p:cNvPr>
          <p:cNvSpPr txBox="1"/>
          <p:nvPr/>
        </p:nvSpPr>
        <p:spPr>
          <a:xfrm>
            <a:off x="384114" y="3454730"/>
            <a:ext cx="1620957" cy="338554"/>
          </a:xfrm>
          <a:prstGeom prst="rect">
            <a:avLst/>
          </a:prstGeom>
          <a:noFill/>
        </p:spPr>
        <p:txBody>
          <a:bodyPr wrap="none" rtlCol="0">
            <a:spAutoFit/>
          </a:bodyPr>
          <a:lstStyle/>
          <a:p>
            <a:r>
              <a:rPr kumimoji="1" lang="ja-JP" altLang="en-US" sz="1600" dirty="0"/>
              <a:t>学校側優先順位</a:t>
            </a:r>
          </a:p>
        </p:txBody>
      </p:sp>
      <p:sp>
        <p:nvSpPr>
          <p:cNvPr id="10" name="テキスト ボックス 9">
            <a:extLst>
              <a:ext uri="{FF2B5EF4-FFF2-40B4-BE49-F238E27FC236}">
                <a16:creationId xmlns:a16="http://schemas.microsoft.com/office/drawing/2014/main" id="{FB19DD07-B7C7-D38B-210B-1F9D2C8F2FB9}"/>
              </a:ext>
            </a:extLst>
          </p:cNvPr>
          <p:cNvSpPr txBox="1"/>
          <p:nvPr/>
        </p:nvSpPr>
        <p:spPr>
          <a:xfrm>
            <a:off x="384114" y="601580"/>
            <a:ext cx="1620957" cy="338554"/>
          </a:xfrm>
          <a:prstGeom prst="rect">
            <a:avLst/>
          </a:prstGeom>
          <a:noFill/>
        </p:spPr>
        <p:txBody>
          <a:bodyPr wrap="none" rtlCol="0">
            <a:spAutoFit/>
          </a:bodyPr>
          <a:lstStyle/>
          <a:p>
            <a:r>
              <a:rPr lang="ja-JP" altLang="en-US" sz="1600" dirty="0"/>
              <a:t>生徒</a:t>
            </a:r>
            <a:r>
              <a:rPr kumimoji="1" lang="ja-JP" altLang="en-US" sz="1600" dirty="0"/>
              <a:t>側志望順位</a:t>
            </a:r>
          </a:p>
        </p:txBody>
      </p:sp>
      <p:graphicFrame>
        <p:nvGraphicFramePr>
          <p:cNvPr id="12" name="表 11">
            <a:extLst>
              <a:ext uri="{FF2B5EF4-FFF2-40B4-BE49-F238E27FC236}">
                <a16:creationId xmlns:a16="http://schemas.microsoft.com/office/drawing/2014/main" id="{F8292110-EFC4-85DB-0CAA-21F2B828A960}"/>
              </a:ext>
            </a:extLst>
          </p:cNvPr>
          <p:cNvGraphicFramePr>
            <a:graphicFrameLocks noGrp="1"/>
          </p:cNvGraphicFramePr>
          <p:nvPr>
            <p:extLst>
              <p:ext uri="{D42A27DB-BD31-4B8C-83A1-F6EECF244321}">
                <p14:modId xmlns:p14="http://schemas.microsoft.com/office/powerpoint/2010/main" val="739526991"/>
              </p:ext>
            </p:extLst>
          </p:nvPr>
        </p:nvGraphicFramePr>
        <p:xfrm>
          <a:off x="3817014" y="970912"/>
          <a:ext cx="3600000" cy="1800000"/>
        </p:xfrm>
        <a:graphic>
          <a:graphicData uri="http://schemas.openxmlformats.org/drawingml/2006/table">
            <a:tbl>
              <a:tblPr firstRow="1" bandRow="1">
                <a:tableStyleId>{5C22544A-7EE6-4342-B048-85BDC9FD1C3A}</a:tableStyleId>
              </a:tblPr>
              <a:tblGrid>
                <a:gridCol w="600000">
                  <a:extLst>
                    <a:ext uri="{9D8B030D-6E8A-4147-A177-3AD203B41FA5}">
                      <a16:colId xmlns:a16="http://schemas.microsoft.com/office/drawing/2014/main" val="3420727836"/>
                    </a:ext>
                  </a:extLst>
                </a:gridCol>
                <a:gridCol w="600000">
                  <a:extLst>
                    <a:ext uri="{9D8B030D-6E8A-4147-A177-3AD203B41FA5}">
                      <a16:colId xmlns:a16="http://schemas.microsoft.com/office/drawing/2014/main" val="942370112"/>
                    </a:ext>
                  </a:extLst>
                </a:gridCol>
                <a:gridCol w="600000">
                  <a:extLst>
                    <a:ext uri="{9D8B030D-6E8A-4147-A177-3AD203B41FA5}">
                      <a16:colId xmlns:a16="http://schemas.microsoft.com/office/drawing/2014/main" val="2030742390"/>
                    </a:ext>
                  </a:extLst>
                </a:gridCol>
                <a:gridCol w="600000">
                  <a:extLst>
                    <a:ext uri="{9D8B030D-6E8A-4147-A177-3AD203B41FA5}">
                      <a16:colId xmlns:a16="http://schemas.microsoft.com/office/drawing/2014/main" val="669948214"/>
                    </a:ext>
                  </a:extLst>
                </a:gridCol>
                <a:gridCol w="600000">
                  <a:extLst>
                    <a:ext uri="{9D8B030D-6E8A-4147-A177-3AD203B41FA5}">
                      <a16:colId xmlns:a16="http://schemas.microsoft.com/office/drawing/2014/main" val="1703746242"/>
                    </a:ext>
                  </a:extLst>
                </a:gridCol>
                <a:gridCol w="600000">
                  <a:extLst>
                    <a:ext uri="{9D8B030D-6E8A-4147-A177-3AD203B41FA5}">
                      <a16:colId xmlns:a16="http://schemas.microsoft.com/office/drawing/2014/main" val="2402928083"/>
                    </a:ext>
                  </a:extLst>
                </a:gridCol>
              </a:tblGrid>
              <a:tr h="360000">
                <a:tc>
                  <a:txBody>
                    <a:bodyPr/>
                    <a:lstStyle/>
                    <a:p>
                      <a:r>
                        <a:rPr kumimoji="1" lang="ja-JP" altLang="en-US" sz="1600" dirty="0"/>
                        <a:t>科目</a:t>
                      </a:r>
                    </a:p>
                  </a:txBody>
                  <a:tcPr/>
                </a:tc>
                <a:tc>
                  <a:txBody>
                    <a:bodyPr/>
                    <a:lstStyle/>
                    <a:p>
                      <a:r>
                        <a:rPr kumimoji="1" lang="en-US" altLang="ja-JP" sz="1600" dirty="0"/>
                        <a:t>I1</a:t>
                      </a:r>
                      <a:endParaRPr kumimoji="1" lang="ja-JP" altLang="en-US" sz="1600" dirty="0"/>
                    </a:p>
                  </a:txBody>
                  <a:tcPr/>
                </a:tc>
                <a:tc>
                  <a:txBody>
                    <a:bodyPr/>
                    <a:lstStyle/>
                    <a:p>
                      <a:r>
                        <a:rPr kumimoji="1" lang="en-US" altLang="ja-JP" sz="1600" dirty="0"/>
                        <a:t>I2</a:t>
                      </a:r>
                      <a:endParaRPr kumimoji="1" lang="ja-JP" altLang="en-US" sz="1600" dirty="0"/>
                    </a:p>
                  </a:txBody>
                  <a:tcPr/>
                </a:tc>
                <a:tc>
                  <a:txBody>
                    <a:bodyPr/>
                    <a:lstStyle/>
                    <a:p>
                      <a:r>
                        <a:rPr kumimoji="1" lang="en-US" altLang="ja-JP" sz="1600" dirty="0"/>
                        <a:t>I3</a:t>
                      </a:r>
                      <a:endParaRPr kumimoji="1" lang="ja-JP" altLang="en-US" sz="1600" dirty="0"/>
                    </a:p>
                  </a:txBody>
                  <a:tcPr/>
                </a:tc>
                <a:tc>
                  <a:txBody>
                    <a:bodyPr/>
                    <a:lstStyle/>
                    <a:p>
                      <a:r>
                        <a:rPr kumimoji="1" lang="en-US" altLang="ja-JP" sz="1600" dirty="0"/>
                        <a:t>I4</a:t>
                      </a:r>
                      <a:endParaRPr kumimoji="1" lang="ja-JP" altLang="en-US" sz="1600" dirty="0"/>
                    </a:p>
                  </a:txBody>
                  <a:tcPr/>
                </a:tc>
                <a:tc>
                  <a:txBody>
                    <a:bodyPr/>
                    <a:lstStyle/>
                    <a:p>
                      <a:r>
                        <a:rPr kumimoji="1" lang="en-US" altLang="ja-JP" sz="1600" dirty="0"/>
                        <a:t>I5</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40</a:t>
                      </a:r>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60</a:t>
                      </a:r>
                      <a:endParaRPr kumimoji="1" lang="ja-JP" altLang="en-US" sz="1600" strike="noStrike" dirty="0"/>
                    </a:p>
                  </a:txBody>
                  <a:tcPr/>
                </a:tc>
                <a:tc>
                  <a:txBody>
                    <a:bodyPr/>
                    <a:lstStyle/>
                    <a:p>
                      <a:r>
                        <a:rPr kumimoji="1" lang="en-US" altLang="ja-JP" sz="1600" strike="noStrike" dirty="0"/>
                        <a:t>70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70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20</a:t>
                      </a:r>
                      <a:endParaRPr kumimoji="1" lang="ja-JP" altLang="en-US" sz="1600" strike="noStrike" dirty="0"/>
                    </a:p>
                  </a:txBody>
                  <a:tcPr/>
                </a:tc>
                <a:tc>
                  <a:txBody>
                    <a:bodyPr/>
                    <a:lstStyle/>
                    <a:p>
                      <a:r>
                        <a:rPr kumimoji="1" lang="en-US" altLang="ja-JP" sz="1600" strike="noStrike" dirty="0"/>
                        <a:t>80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30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40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tc>
                  <a:txBody>
                    <a:bodyPr/>
                    <a:lstStyle/>
                    <a:p>
                      <a:r>
                        <a:rPr kumimoji="1" lang="en-US" altLang="ja-JP" sz="1600" strike="noStrike" dirty="0"/>
                        <a:t>10</a:t>
                      </a:r>
                      <a:endParaRPr kumimoji="1" lang="ja-JP" altLang="en-US" sz="1600" strike="noStrike" dirty="0"/>
                    </a:p>
                  </a:txBody>
                  <a:tcPr/>
                </a:tc>
                <a:extLst>
                  <a:ext uri="{0D108BD9-81ED-4DB2-BD59-A6C34878D82A}">
                    <a16:rowId xmlns:a16="http://schemas.microsoft.com/office/drawing/2014/main" val="3761047812"/>
                  </a:ext>
                </a:extLst>
              </a:tr>
            </a:tbl>
          </a:graphicData>
        </a:graphic>
      </p:graphicFrame>
      <p:sp>
        <p:nvSpPr>
          <p:cNvPr id="13" name="テキスト ボックス 12">
            <a:extLst>
              <a:ext uri="{FF2B5EF4-FFF2-40B4-BE49-F238E27FC236}">
                <a16:creationId xmlns:a16="http://schemas.microsoft.com/office/drawing/2014/main" id="{2D93D5A8-898F-CCBC-AE5B-7CA585C38FFD}"/>
              </a:ext>
            </a:extLst>
          </p:cNvPr>
          <p:cNvSpPr txBox="1"/>
          <p:nvPr/>
        </p:nvSpPr>
        <p:spPr>
          <a:xfrm>
            <a:off x="3817014" y="601580"/>
            <a:ext cx="1210588" cy="338554"/>
          </a:xfrm>
          <a:prstGeom prst="rect">
            <a:avLst/>
          </a:prstGeom>
          <a:noFill/>
        </p:spPr>
        <p:txBody>
          <a:bodyPr wrap="none" rtlCol="0">
            <a:spAutoFit/>
          </a:bodyPr>
          <a:lstStyle/>
          <a:p>
            <a:r>
              <a:rPr kumimoji="1" lang="ja-JP" altLang="en-US" sz="1600" dirty="0"/>
              <a:t>生徒側素点</a:t>
            </a:r>
          </a:p>
        </p:txBody>
      </p:sp>
      <p:sp>
        <p:nvSpPr>
          <p:cNvPr id="15" name="テキスト ボックス 14">
            <a:extLst>
              <a:ext uri="{FF2B5EF4-FFF2-40B4-BE49-F238E27FC236}">
                <a16:creationId xmlns:a16="http://schemas.microsoft.com/office/drawing/2014/main" id="{1F94B7B1-811A-FEBA-A742-6C72112AEFFC}"/>
              </a:ext>
            </a:extLst>
          </p:cNvPr>
          <p:cNvSpPr txBox="1"/>
          <p:nvPr/>
        </p:nvSpPr>
        <p:spPr>
          <a:xfrm>
            <a:off x="7991931" y="632358"/>
            <a:ext cx="1210588" cy="338554"/>
          </a:xfrm>
          <a:prstGeom prst="rect">
            <a:avLst/>
          </a:prstGeom>
          <a:noFill/>
        </p:spPr>
        <p:txBody>
          <a:bodyPr wrap="none" rtlCol="0">
            <a:spAutoFit/>
          </a:bodyPr>
          <a:lstStyle/>
          <a:p>
            <a:r>
              <a:rPr kumimoji="1" lang="ja-JP" altLang="en-US" sz="1600" dirty="0"/>
              <a:t>学校側配点</a:t>
            </a:r>
          </a:p>
        </p:txBody>
      </p:sp>
      <p:graphicFrame>
        <p:nvGraphicFramePr>
          <p:cNvPr id="16" name="表 15">
            <a:extLst>
              <a:ext uri="{FF2B5EF4-FFF2-40B4-BE49-F238E27FC236}">
                <a16:creationId xmlns:a16="http://schemas.microsoft.com/office/drawing/2014/main" id="{61C6D811-98A0-C748-2A8F-28456341267A}"/>
              </a:ext>
            </a:extLst>
          </p:cNvPr>
          <p:cNvGraphicFramePr>
            <a:graphicFrameLocks noGrp="1"/>
          </p:cNvGraphicFramePr>
          <p:nvPr>
            <p:extLst>
              <p:ext uri="{D42A27DB-BD31-4B8C-83A1-F6EECF244321}">
                <p14:modId xmlns:p14="http://schemas.microsoft.com/office/powerpoint/2010/main" val="3004160637"/>
              </p:ext>
            </p:extLst>
          </p:nvPr>
        </p:nvGraphicFramePr>
        <p:xfrm>
          <a:off x="7980922" y="970912"/>
          <a:ext cx="2880000" cy="21600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420727836"/>
                    </a:ext>
                  </a:extLst>
                </a:gridCol>
                <a:gridCol w="720000">
                  <a:extLst>
                    <a:ext uri="{9D8B030D-6E8A-4147-A177-3AD203B41FA5}">
                      <a16:colId xmlns:a16="http://schemas.microsoft.com/office/drawing/2014/main" val="942370112"/>
                    </a:ext>
                  </a:extLst>
                </a:gridCol>
                <a:gridCol w="720000">
                  <a:extLst>
                    <a:ext uri="{9D8B030D-6E8A-4147-A177-3AD203B41FA5}">
                      <a16:colId xmlns:a16="http://schemas.microsoft.com/office/drawing/2014/main" val="2030742390"/>
                    </a:ext>
                  </a:extLst>
                </a:gridCol>
                <a:gridCol w="720000">
                  <a:extLst>
                    <a:ext uri="{9D8B030D-6E8A-4147-A177-3AD203B41FA5}">
                      <a16:colId xmlns:a16="http://schemas.microsoft.com/office/drawing/2014/main" val="669948214"/>
                    </a:ext>
                  </a:extLst>
                </a:gridCol>
              </a:tblGrid>
              <a:tr h="360000">
                <a:tc>
                  <a:txBody>
                    <a:bodyPr/>
                    <a:lstStyle/>
                    <a:p>
                      <a:r>
                        <a:rPr kumimoji="1" lang="ja-JP" altLang="en-US" sz="1600" dirty="0"/>
                        <a:t>科目</a:t>
                      </a:r>
                    </a:p>
                  </a:txBody>
                  <a:tcPr/>
                </a:tc>
                <a:tc>
                  <a:txBody>
                    <a:bodyPr/>
                    <a:lstStyle/>
                    <a:p>
                      <a:r>
                        <a:rPr kumimoji="1" lang="en-US" altLang="ja-JP" sz="1600" dirty="0"/>
                        <a:t>S1</a:t>
                      </a:r>
                      <a:endParaRPr kumimoji="1" lang="ja-JP" altLang="en-US" sz="1600" dirty="0"/>
                    </a:p>
                  </a:txBody>
                  <a:tcPr/>
                </a:tc>
                <a:tc>
                  <a:txBody>
                    <a:bodyPr/>
                    <a:lstStyle/>
                    <a:p>
                      <a:r>
                        <a:rPr kumimoji="1" lang="en-US" altLang="ja-JP" sz="1600" dirty="0"/>
                        <a:t>S2</a:t>
                      </a:r>
                      <a:endParaRPr kumimoji="1" lang="ja-JP" altLang="en-US" sz="1600" dirty="0"/>
                    </a:p>
                  </a:txBody>
                  <a:tcPr/>
                </a:tc>
                <a:tc>
                  <a:txBody>
                    <a:bodyPr/>
                    <a:lstStyle/>
                    <a:p>
                      <a:r>
                        <a:rPr kumimoji="1" lang="en-US" altLang="ja-JP" sz="1600" dirty="0"/>
                        <a:t>S3</a:t>
                      </a:r>
                      <a:endParaRPr kumimoji="1" lang="ja-JP" altLang="en-US" sz="1600" dirty="0"/>
                    </a:p>
                  </a:txBody>
                  <a:tcPr/>
                </a:tc>
                <a:extLst>
                  <a:ext uri="{0D108BD9-81ED-4DB2-BD59-A6C34878D82A}">
                    <a16:rowId xmlns:a16="http://schemas.microsoft.com/office/drawing/2014/main" val="436913220"/>
                  </a:ext>
                </a:extLst>
              </a:tr>
              <a:tr h="360000">
                <a:tc>
                  <a:txBody>
                    <a:bodyPr/>
                    <a:lstStyle/>
                    <a:p>
                      <a:r>
                        <a:rPr kumimoji="1" lang="ja-JP" altLang="en-US" sz="1600" dirty="0"/>
                        <a:t>英語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200</a:t>
                      </a:r>
                      <a:endParaRPr kumimoji="1" lang="ja-JP" altLang="en-US" sz="1600" strike="noStrike" dirty="0"/>
                    </a:p>
                  </a:txBody>
                  <a:tcPr/>
                </a:tc>
                <a:extLst>
                  <a:ext uri="{0D108BD9-81ED-4DB2-BD59-A6C34878D82A}">
                    <a16:rowId xmlns:a16="http://schemas.microsoft.com/office/drawing/2014/main" val="830122325"/>
                  </a:ext>
                </a:extLst>
              </a:tr>
              <a:tr h="360000">
                <a:tc>
                  <a:txBody>
                    <a:bodyPr/>
                    <a:lstStyle/>
                    <a:p>
                      <a:r>
                        <a:rPr kumimoji="1" lang="ja-JP" altLang="en-US" sz="1600" dirty="0"/>
                        <a:t>数学</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300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1926637770"/>
                  </a:ext>
                </a:extLst>
              </a:tr>
              <a:tr h="360000">
                <a:tc>
                  <a:txBody>
                    <a:bodyPr/>
                    <a:lstStyle/>
                    <a:p>
                      <a:r>
                        <a:rPr kumimoji="1" lang="ja-JP" altLang="en-US" sz="1600" dirty="0"/>
                        <a:t>国語</a:t>
                      </a:r>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tc>
                  <a:txBody>
                    <a:bodyPr/>
                    <a:lstStyle/>
                    <a:p>
                      <a:r>
                        <a:rPr kumimoji="1" lang="en-US" altLang="ja-JP" sz="1600" strike="noStrike" dirty="0"/>
                        <a:t>100</a:t>
                      </a:r>
                      <a:endParaRPr kumimoji="1" lang="ja-JP" altLang="en-US" sz="1600" strike="noStrike" dirty="0"/>
                    </a:p>
                  </a:txBody>
                  <a:tcPr/>
                </a:tc>
                <a:extLst>
                  <a:ext uri="{0D108BD9-81ED-4DB2-BD59-A6C34878D82A}">
                    <a16:rowId xmlns:a16="http://schemas.microsoft.com/office/drawing/2014/main" val="267597413"/>
                  </a:ext>
                </a:extLst>
              </a:tr>
              <a:tr h="360000">
                <a:tc>
                  <a:txBody>
                    <a:bodyPr/>
                    <a:lstStyle/>
                    <a:p>
                      <a:r>
                        <a:rPr kumimoji="1" lang="ja-JP" altLang="en-US" sz="1600" dirty="0"/>
                        <a:t>内申</a:t>
                      </a:r>
                    </a:p>
                  </a:txBody>
                  <a:tcPr/>
                </a:tc>
                <a:tc>
                  <a:txBody>
                    <a:bodyPr/>
                    <a:lstStyle/>
                    <a:p>
                      <a:r>
                        <a:rPr kumimoji="1" lang="en-US" altLang="ja-JP" sz="1600" strike="noStrike" dirty="0"/>
                        <a:t>0</a:t>
                      </a:r>
                      <a:endParaRPr kumimoji="1" lang="ja-JP" altLang="en-US" sz="1600" strike="noStrike" dirty="0"/>
                    </a:p>
                  </a:txBody>
                  <a:tcPr/>
                </a:tc>
                <a:tc>
                  <a:txBody>
                    <a:bodyPr/>
                    <a:lstStyle/>
                    <a:p>
                      <a:r>
                        <a:rPr kumimoji="1" lang="en-US" altLang="ja-JP" sz="1600" strike="noStrike" dirty="0"/>
                        <a:t>300</a:t>
                      </a:r>
                      <a:endParaRPr kumimoji="1" lang="ja-JP" altLang="en-US" sz="1600" strike="noStrike" dirty="0"/>
                    </a:p>
                  </a:txBody>
                  <a:tcPr/>
                </a:tc>
                <a:tc>
                  <a:txBody>
                    <a:bodyPr/>
                    <a:lstStyle/>
                    <a:p>
                      <a:r>
                        <a:rPr kumimoji="1" lang="en-US" altLang="ja-JP" sz="1600" strike="noStrike" dirty="0"/>
                        <a:t>300</a:t>
                      </a:r>
                      <a:endParaRPr kumimoji="1" lang="ja-JP" altLang="en-US" sz="1600" strike="noStrike" dirty="0"/>
                    </a:p>
                  </a:txBody>
                  <a:tcPr/>
                </a:tc>
                <a:extLst>
                  <a:ext uri="{0D108BD9-81ED-4DB2-BD59-A6C34878D82A}">
                    <a16:rowId xmlns:a16="http://schemas.microsoft.com/office/drawing/2014/main" val="3761047812"/>
                  </a:ext>
                </a:extLst>
              </a:tr>
              <a:tr h="360000">
                <a:tc>
                  <a:txBody>
                    <a:bodyPr/>
                    <a:lstStyle/>
                    <a:p>
                      <a:r>
                        <a:rPr kumimoji="1" lang="ja-JP" altLang="en-US" sz="1600" b="1" dirty="0"/>
                        <a:t>足切</a:t>
                      </a:r>
                      <a:r>
                        <a:rPr kumimoji="1" lang="en-US" altLang="ja-JP" sz="1600" b="1" dirty="0"/>
                        <a:t>*</a:t>
                      </a:r>
                      <a:endParaRPr kumimoji="1" lang="ja-JP" altLang="en-US" sz="1600" b="1" dirty="0"/>
                    </a:p>
                  </a:txBody>
                  <a:tcPr/>
                </a:tc>
                <a:tc>
                  <a:txBody>
                    <a:bodyPr/>
                    <a:lstStyle/>
                    <a:p>
                      <a:r>
                        <a:rPr kumimoji="1" lang="en-US" altLang="ja-JP" sz="1600" b="1" strike="noStrike" dirty="0"/>
                        <a:t>-</a:t>
                      </a:r>
                      <a:endParaRPr kumimoji="1" lang="ja-JP" altLang="en-US" sz="1600" b="1" strike="noStrike" dirty="0"/>
                    </a:p>
                  </a:txBody>
                  <a:tcPr/>
                </a:tc>
                <a:tc>
                  <a:txBody>
                    <a:bodyPr/>
                    <a:lstStyle/>
                    <a:p>
                      <a:r>
                        <a:rPr kumimoji="1" lang="en-US" altLang="ja-JP" sz="1600" b="1" strike="noStrike" dirty="0"/>
                        <a:t>265</a:t>
                      </a:r>
                      <a:endParaRPr kumimoji="1" lang="ja-JP" altLang="en-US" sz="1600" b="1" strike="noStrike" dirty="0"/>
                    </a:p>
                  </a:txBody>
                  <a:tcPr/>
                </a:tc>
                <a:tc>
                  <a:txBody>
                    <a:bodyPr/>
                    <a:lstStyle/>
                    <a:p>
                      <a:r>
                        <a:rPr kumimoji="1" lang="en-US" altLang="ja-JP" sz="1600" b="1" strike="noStrike" dirty="0"/>
                        <a:t>-</a:t>
                      </a:r>
                      <a:endParaRPr kumimoji="1" lang="ja-JP" altLang="en-US" sz="1600" b="1" strike="noStrike" dirty="0"/>
                    </a:p>
                  </a:txBody>
                  <a:tcPr/>
                </a:tc>
                <a:extLst>
                  <a:ext uri="{0D108BD9-81ED-4DB2-BD59-A6C34878D82A}">
                    <a16:rowId xmlns:a16="http://schemas.microsoft.com/office/drawing/2014/main" val="1141344399"/>
                  </a:ext>
                </a:extLst>
              </a:tr>
            </a:tbl>
          </a:graphicData>
        </a:graphic>
      </p:graphicFrame>
    </p:spTree>
    <p:extLst>
      <p:ext uri="{BB962C8B-B14F-4D97-AF65-F5344CB8AC3E}">
        <p14:creationId xmlns:p14="http://schemas.microsoft.com/office/powerpoint/2010/main" val="20913558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4373</TotalTime>
  <Words>1431</Words>
  <Application>Microsoft Office PowerPoint</Application>
  <PresentationFormat>ワイド画面</PresentationFormat>
  <Paragraphs>639</Paragraphs>
  <Slides>10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Yu Gothic UI</vt:lpstr>
      <vt:lpstr>游ゴシック</vt:lpstr>
      <vt:lpstr>游ゴシック Light</vt:lpstr>
      <vt:lpstr>Arial</vt:lpstr>
      <vt:lpstr>Office テーマ</vt:lpstr>
      <vt:lpstr>目次</vt:lpstr>
      <vt:lpstr>はじめに</vt:lpstr>
      <vt:lpstr>データ一覧</vt:lpstr>
      <vt:lpstr>データの作り方(1/2)</vt:lpstr>
      <vt:lpstr>データの作り方(2/2)</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仁志 向井</dc:creator>
  <cp:lastModifiedBy>仁志 向井</cp:lastModifiedBy>
  <cp:revision>24</cp:revision>
  <dcterms:created xsi:type="dcterms:W3CDTF">2025-04-23T05:27:59Z</dcterms:created>
  <dcterms:modified xsi:type="dcterms:W3CDTF">2025-05-09T07:45:43Z</dcterms:modified>
</cp:coreProperties>
</file>